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7" r:id="rId2"/>
    <p:sldId id="269" r:id="rId3"/>
    <p:sldId id="268" r:id="rId4"/>
    <p:sldId id="265" r:id="rId5"/>
    <p:sldId id="266" r:id="rId6"/>
    <p:sldId id="413" r:id="rId7"/>
    <p:sldId id="260" r:id="rId8"/>
    <p:sldId id="290" r:id="rId9"/>
    <p:sldId id="301" r:id="rId10"/>
    <p:sldId id="291" r:id="rId11"/>
    <p:sldId id="303" r:id="rId12"/>
    <p:sldId id="414" r:id="rId13"/>
    <p:sldId id="272" r:id="rId14"/>
    <p:sldId id="270" r:id="rId15"/>
    <p:sldId id="259" r:id="rId16"/>
    <p:sldId id="271" r:id="rId17"/>
    <p:sldId id="312" r:id="rId18"/>
    <p:sldId id="316" r:id="rId19"/>
    <p:sldId id="416" r:id="rId20"/>
    <p:sldId id="417" r:id="rId21"/>
    <p:sldId id="314" r:id="rId22"/>
    <p:sldId id="273" r:id="rId23"/>
    <p:sldId id="418" r:id="rId24"/>
    <p:sldId id="419" r:id="rId25"/>
    <p:sldId id="412" r:id="rId26"/>
    <p:sldId id="410" r:id="rId27"/>
    <p:sldId id="411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A250C1C-FC74-4DDD-919B-9B41F8BB9B1D}" v="9" dt="2026-05-31T15:26:52.6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6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9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68F2B6-6B93-4C3D-AC9D-46D5350CB2D5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790FEA-9D63-4487-A030-FBA478BA37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3294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82212" indent="-299820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02629" indent="-239521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85021" indent="-239521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67413" indent="-239521" eaLnBrk="0" hangingPunct="0">
              <a:spcBef>
                <a:spcPct val="30000"/>
              </a:spcBef>
              <a:defRPr sz="1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49805" indent="-239521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132196" indent="-239521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614588" indent="-239521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096980" indent="-239521" eaLnBrk="0" fontAlgn="base" hangingPunct="0">
              <a:spcBef>
                <a:spcPct val="3000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919B048-44E6-4687-8B79-918F4CD4065D}" type="slidenum">
              <a:rPr lang="en-GB" altLang="en-US"/>
              <a:pPr eaLnBrk="1" hangingPunct="1">
                <a:spcBef>
                  <a:spcPct val="0"/>
                </a:spcBef>
              </a:pPr>
              <a:t>2</a:t>
            </a:fld>
            <a:endParaRPr lang="en-GB" alt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6975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2532C-8074-44B9-8B62-7925E532F5C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8195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2532C-8074-44B9-8B62-7925E532F5CB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24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14928-3C53-DC9E-F19D-D4EA0A77AD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918FAB-6998-B1AF-F005-471F1CD856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5E186C-870A-5AEF-5D79-0369A775A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DC265C-4180-2F5E-A44A-526E75CCB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AAA296-F7DE-58A1-9AAF-79B95FF467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693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13914B-6D09-5DCD-C716-064A777D3C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B77715-AE40-46F8-FD67-93AB2D5B49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676C3D-7624-E3E6-7369-DD805D9ED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0603E8-43D1-ECF8-02DA-D8DFE60C4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937B5-AD59-87C5-59F8-5F43C1949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322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E05B36-60A3-7707-C5C7-152940833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04B658-30E7-B6D3-E225-CCB0EF447A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C41E21-5BBE-0105-2C77-BDFE64BE8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ABE4B2-68BF-C14B-4EBE-167501144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63DF8-793E-70BE-BEC0-14FD849F5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33748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0DE77F-DA35-FECB-220A-7544C09F9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BE1C0-75FC-0B07-2828-BD1FE3136C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350BB3-36CC-08E1-DA5B-3EF277A980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5AD86D-2D83-F6EC-7009-3EE988B07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93CCFC-ECA5-56EC-58D9-868C8B654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DA2BAD-ED2C-77BD-CB6A-01DC148C5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5496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A9B01-B305-86A3-74F9-A38495B5F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A26CFD-7488-B033-09A5-2C2F5CB28A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6B4AF4-DBA0-1856-09D5-465DB12078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A23B70-0326-BA84-FD45-C96AF45686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C72EC1-033E-EDE8-9C99-C494C53A78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861544E-D141-69F6-8F1A-4EEE1DB09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BEEBE20-F57E-12E0-A164-6DB6B1CFC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005F830-1290-AF90-EB2D-3C7B231AED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518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FF502-1991-D9EC-4FE4-F5218EBBD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7043E0-3FA2-3BEA-3723-9008A7170F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B94C32-C3DF-0785-FC9D-E8CC866B7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2A251F-7917-0D0F-BF07-6653DF2A5D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676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F060CB-B376-8A99-0834-BDF48BC92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7896341-8048-A44F-DBC5-CF800E66A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40C1FF-EA9E-20D7-32DC-EE8AF2258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884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5CE612-C620-82E0-3ACB-F6F042633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6B3868-4581-FA95-BC0A-0005D2BADA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3C95DB-22A3-571B-63F0-87C4110A77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A923E8-BE78-76A4-64D6-D9428E3F7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CD9CA6-26D9-1DCC-AA81-AAB32620D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35A218-8E05-637D-95B3-1EB0D96A5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30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36344-F228-2DF5-B6FD-F5709AC85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8AD66E9-5E40-0E17-4B82-3E75FF96D7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EAEF6C-B8BA-BBFB-6A0B-49308E782A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173A5-E528-2A35-10DA-33DC4696A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C2604E-27DB-DC9F-A77B-1B7D8FB98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0D4273-3E08-463B-8D8F-E87614282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463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77A60-896F-8F7B-F4FA-2B3103936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F94E9B1-1700-9925-F3E2-E75A432959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49360E-3D1D-4FFC-9FC9-FC6EEDAB3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866A8-6F82-960D-7651-B53FCFF6ED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5E746A-57D2-14AF-441F-C73BBFB9F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447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18F835D-1FBF-1A27-780F-D60401A47E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FF5DC0-0035-EC02-EDD4-55F4F8EBA7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6F945-526E-82E3-CFC9-4B9EE5453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144-D7C8-4245-A77E-F8CE3D6E5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AEBE8-16C6-73A2-D433-1ECB94F5E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321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77813"/>
            <a:ext cx="103632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19200" y="1600203"/>
            <a:ext cx="50800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2400" y="1600203"/>
            <a:ext cx="50800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219200" y="6251575"/>
            <a:ext cx="2641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470400" y="6248400"/>
            <a:ext cx="39624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042400" y="6248400"/>
            <a:ext cx="2540000" cy="457200"/>
          </a:xfrm>
        </p:spPr>
        <p:txBody>
          <a:bodyPr/>
          <a:lstStyle>
            <a:lvl1pPr>
              <a:defRPr/>
            </a:lvl1pPr>
          </a:lstStyle>
          <a:p>
            <a:fld id="{22AE2F60-E5C7-41CE-946B-EC50FD0B91C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1152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41CCDF-8A44-7473-5ACF-D94C9137A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939DA7-AD14-BB87-5C94-8052673BB6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0461E0-757F-0726-08D7-3D725701B1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4197479-C7D1-44C3-B356-EBADF6EC5611}" type="datetimeFigureOut">
              <a:rPr lang="en-GB" smtClean="0"/>
              <a:t>02/06/2026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F3095A-4A2D-EEB0-717D-777166F051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AD8B93-3410-FC67-C23A-FF7DEB8497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4BB3C81-6144-4251-8B80-38A034DFA9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574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eFGECPidiUE?feature=oembed" TargetMode="External"/><Relationship Id="rId5" Type="http://schemas.openxmlformats.org/officeDocument/2006/relationships/hyperlink" Target="https://www.youtube.com/watch?v=eFGECPidiUE&amp;t=19s" TargetMode="Externa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inded.org.uk/" TargetMode="External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hyperlink" Target="http://www.kidscape.org.uk/" TargetMode="External"/><Relationship Id="rId4" Type="http://schemas.openxmlformats.org/officeDocument/2006/relationships/hyperlink" Target="http://www.headstogether.org.uk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FC3D2873-2194-4FB0-BFBA-7E7EEB9848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53AA89-886D-A563-1F16-5434577BA4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189" b="1"/>
          <a:stretch>
            <a:fillRect/>
          </a:stretch>
        </p:blipFill>
        <p:spPr>
          <a:xfrm>
            <a:off x="5115314" y="10"/>
            <a:ext cx="4118110" cy="3401558"/>
          </a:xfrm>
          <a:custGeom>
            <a:avLst/>
            <a:gdLst/>
            <a:ahLst/>
            <a:cxnLst/>
            <a:rect l="l" t="t" r="r" b="b"/>
            <a:pathLst>
              <a:path w="4118110" h="3401568">
                <a:moveTo>
                  <a:pt x="0" y="0"/>
                </a:moveTo>
                <a:lnTo>
                  <a:pt x="3343575" y="0"/>
                </a:lnTo>
                <a:lnTo>
                  <a:pt x="3448028" y="215050"/>
                </a:lnTo>
                <a:cubicBezTo>
                  <a:pt x="3836103" y="1056037"/>
                  <a:pt x="4076161" y="2055458"/>
                  <a:pt x="4113475" y="3133192"/>
                </a:cubicBezTo>
                <a:lnTo>
                  <a:pt x="4118110" y="3401568"/>
                </a:lnTo>
                <a:lnTo>
                  <a:pt x="801224" y="3401568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6" name="Picture 5" descr="A close-up of a green eye&#10;&#10;Description automatically generated">
            <a:extLst>
              <a:ext uri="{FF2B5EF4-FFF2-40B4-BE49-F238E27FC236}">
                <a16:creationId xmlns:a16="http://schemas.microsoft.com/office/drawing/2014/main" id="{C810D010-E1E7-8D4A-F8E6-0A2E7CF551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74" r="-1" b="19098"/>
          <a:stretch>
            <a:fillRect/>
          </a:stretch>
        </p:blipFill>
        <p:spPr>
          <a:xfrm>
            <a:off x="5168353" y="3456432"/>
            <a:ext cx="7023646" cy="3401568"/>
          </a:xfrm>
          <a:custGeom>
            <a:avLst/>
            <a:gdLst/>
            <a:ahLst/>
            <a:cxnLst/>
            <a:rect l="l" t="t" r="r" b="b"/>
            <a:pathLst>
              <a:path w="7023646" h="3401568">
                <a:moveTo>
                  <a:pt x="749132" y="0"/>
                </a:moveTo>
                <a:lnTo>
                  <a:pt x="7023646" y="0"/>
                </a:lnTo>
                <a:lnTo>
                  <a:pt x="7023646" y="3401568"/>
                </a:lnTo>
                <a:lnTo>
                  <a:pt x="0" y="3401568"/>
                </a:lnTo>
                <a:lnTo>
                  <a:pt x="79008" y="3238906"/>
                </a:lnTo>
                <a:cubicBezTo>
                  <a:pt x="502362" y="2321466"/>
                  <a:pt x="749563" y="1215476"/>
                  <a:pt x="749563" y="24956"/>
                </a:cubicBezTo>
                <a:close/>
              </a:path>
            </a:pathLst>
          </a:custGeo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 useBgFill="1">
        <p:nvSpPr>
          <p:cNvPr id="1033" name="Freeform: Shape 1032">
            <a:extLst>
              <a:ext uri="{FF2B5EF4-FFF2-40B4-BE49-F238E27FC236}">
                <a16:creationId xmlns:a16="http://schemas.microsoft.com/office/drawing/2014/main" id="{B228652A-FD81-4A3C-B164-2012BF4EE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27943" cy="6858000"/>
          </a:xfrm>
          <a:custGeom>
            <a:avLst/>
            <a:gdLst>
              <a:gd name="connsiteX0" fmla="*/ 0 w 5927943"/>
              <a:gd name="connsiteY0" fmla="*/ 0 h 6858000"/>
              <a:gd name="connsiteX1" fmla="*/ 5129522 w 5927943"/>
              <a:gd name="connsiteY1" fmla="*/ 0 h 6858000"/>
              <a:gd name="connsiteX2" fmla="*/ 5289639 w 5927943"/>
              <a:gd name="connsiteY2" fmla="*/ 323150 h 6858000"/>
              <a:gd name="connsiteX3" fmla="*/ 5927943 w 5927943"/>
              <a:gd name="connsiteY3" fmla="*/ 3476847 h 6858000"/>
              <a:gd name="connsiteX4" fmla="*/ 5289639 w 5927943"/>
              <a:gd name="connsiteY4" fmla="*/ 6630545 h 6858000"/>
              <a:gd name="connsiteX5" fmla="*/ 5176937 w 5927943"/>
              <a:gd name="connsiteY5" fmla="*/ 6858000 h 6858000"/>
              <a:gd name="connsiteX6" fmla="*/ 0 w 592794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27943" h="6858000">
                <a:moveTo>
                  <a:pt x="0" y="0"/>
                </a:moveTo>
                <a:lnTo>
                  <a:pt x="5129522" y="0"/>
                </a:lnTo>
                <a:lnTo>
                  <a:pt x="5289639" y="323150"/>
                </a:lnTo>
                <a:cubicBezTo>
                  <a:pt x="5692631" y="1223391"/>
                  <a:pt x="5927943" y="2308646"/>
                  <a:pt x="5927943" y="3476847"/>
                </a:cubicBezTo>
                <a:cubicBezTo>
                  <a:pt x="5927943" y="4645048"/>
                  <a:pt x="5692631" y="5730304"/>
                  <a:pt x="5289639" y="6630545"/>
                </a:cubicBezTo>
                <a:lnTo>
                  <a:pt x="517693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 useBgFill="1">
        <p:nvSpPr>
          <p:cNvPr id="1035" name="Freeform: Shape 1034">
            <a:extLst>
              <a:ext uri="{FF2B5EF4-FFF2-40B4-BE49-F238E27FC236}">
                <a16:creationId xmlns:a16="http://schemas.microsoft.com/office/drawing/2014/main" id="{FE8F25D8-4980-4C67-9E0C-7BE94C9CBF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917310" cy="6858000"/>
          </a:xfrm>
          <a:custGeom>
            <a:avLst/>
            <a:gdLst>
              <a:gd name="connsiteX0" fmla="*/ 0 w 5917310"/>
              <a:gd name="connsiteY0" fmla="*/ 0 h 6858000"/>
              <a:gd name="connsiteX1" fmla="*/ 5118889 w 5917310"/>
              <a:gd name="connsiteY1" fmla="*/ 0 h 6858000"/>
              <a:gd name="connsiteX2" fmla="*/ 5279006 w 5917310"/>
              <a:gd name="connsiteY2" fmla="*/ 323150 h 6858000"/>
              <a:gd name="connsiteX3" fmla="*/ 5917310 w 5917310"/>
              <a:gd name="connsiteY3" fmla="*/ 3476847 h 6858000"/>
              <a:gd name="connsiteX4" fmla="*/ 5279006 w 5917310"/>
              <a:gd name="connsiteY4" fmla="*/ 6630545 h 6858000"/>
              <a:gd name="connsiteX5" fmla="*/ 5166304 w 5917310"/>
              <a:gd name="connsiteY5" fmla="*/ 6858000 h 6858000"/>
              <a:gd name="connsiteX6" fmla="*/ 0 w 591731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17310" h="6858000">
                <a:moveTo>
                  <a:pt x="0" y="0"/>
                </a:moveTo>
                <a:lnTo>
                  <a:pt x="5118889" y="0"/>
                </a:lnTo>
                <a:lnTo>
                  <a:pt x="5279006" y="323150"/>
                </a:lnTo>
                <a:cubicBezTo>
                  <a:pt x="5681998" y="1223391"/>
                  <a:pt x="5917310" y="2308646"/>
                  <a:pt x="5917310" y="3476847"/>
                </a:cubicBezTo>
                <a:cubicBezTo>
                  <a:pt x="5917310" y="4645048"/>
                  <a:pt x="5681998" y="5730304"/>
                  <a:pt x="5279006" y="6630545"/>
                </a:cubicBezTo>
                <a:lnTo>
                  <a:pt x="516630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A9BDAD-52F7-C872-B007-2299BD60DF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9097" y="798627"/>
            <a:ext cx="5291852" cy="1699631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 fontScale="90000"/>
          </a:bodyPr>
          <a:lstStyle/>
          <a:p>
            <a:pPr algn="l"/>
            <a:r>
              <a:rPr lang="en-GB" sz="5400" cap="none" spc="-300" dirty="0">
                <a:solidFill>
                  <a:schemeClr val="bg1"/>
                </a:solidFill>
              </a:rPr>
              <a:t>Stepping into next year at  </a:t>
            </a:r>
            <a:r>
              <a:rPr lang="en-GB" sz="5400" spc="-300" dirty="0">
                <a:solidFill>
                  <a:schemeClr val="bg1"/>
                </a:solidFill>
              </a:rPr>
              <a:t>Wickham Common</a:t>
            </a:r>
            <a:endParaRPr lang="en-GB" sz="5400" cap="none" spc="-300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F5A0D1F-9723-36F5-42A7-AAFFF9CA21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2083" y="4696124"/>
            <a:ext cx="4044188" cy="1335024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algn="l"/>
            <a:r>
              <a:rPr lang="en-GB" sz="2600" b="1" dirty="0">
                <a:solidFill>
                  <a:schemeClr val="bg1"/>
                </a:solidFill>
              </a:rPr>
              <a:t>Paul Cabb</a:t>
            </a:r>
          </a:p>
          <a:p>
            <a:pPr algn="l"/>
            <a:r>
              <a:rPr lang="en-GB" sz="2600" b="1" dirty="0">
                <a:solidFill>
                  <a:schemeClr val="bg1"/>
                </a:solidFill>
              </a:rPr>
              <a:t>Social Eyes- A Vision for Inclusion </a:t>
            </a:r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1A214C69-1234-4E5D-91CD-BEA0020425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F86E49C8-40C0-4E80-BAC0-9A66298F1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461119"/>
            <a:ext cx="5019074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14D813-A8B5-BA16-B30D-FBB476BC82EE}"/>
              </a:ext>
            </a:extLst>
          </p:cNvPr>
          <p:cNvSpPr/>
          <p:nvPr/>
        </p:nvSpPr>
        <p:spPr>
          <a:xfrm>
            <a:off x="1504208" y="2818075"/>
            <a:ext cx="4003964" cy="1426327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A family workshop at  Wickham Common </a:t>
            </a:r>
          </a:p>
          <a:p>
            <a:pPr algn="ctr"/>
            <a:r>
              <a:rPr lang="en-GB" sz="2400" b="1" dirty="0"/>
              <a:t>Monday 15</a:t>
            </a:r>
            <a:r>
              <a:rPr lang="en-GB" sz="2400" b="1" baseline="30000" dirty="0"/>
              <a:t>th</a:t>
            </a:r>
            <a:r>
              <a:rPr lang="en-GB" sz="2400" b="1" dirty="0"/>
              <a:t> June 2026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115FB4A9-5C41-EF40-8ECB-64B8F0184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2486" y="400050"/>
            <a:ext cx="2957513" cy="2628900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4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Slide Number Placeholder 1"/>
          <p:cNvSpPr>
            <a:spLocks noGrp="1"/>
          </p:cNvSpPr>
          <p:nvPr>
            <p:ph type="sldNum" sz="quarter" idx="12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45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50">
                <a:solidFill>
                  <a:schemeClr val="tx2"/>
                </a:solidFill>
                <a:latin typeface="Candara" panose="020E0502030303020204" pitchFamily="34" charset="0"/>
                <a:cs typeface="Tahoma" panose="020B0604030504040204" pitchFamily="34" charset="0"/>
              </a:defRPr>
            </a:lvl1pPr>
            <a:lvl2pPr marL="557213" indent="-214313" eaLnBrk="0" hangingPunct="0">
              <a:spcBef>
                <a:spcPts val="45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500">
                <a:solidFill>
                  <a:schemeClr val="tx2"/>
                </a:solidFill>
                <a:latin typeface="Candara" panose="020E0502030303020204" pitchFamily="34" charset="0"/>
                <a:cs typeface="Tahoma" panose="020B0604030504040204" pitchFamily="34" charset="0"/>
              </a:defRPr>
            </a:lvl2pPr>
            <a:lvl3pPr marL="857250" indent="-171450" eaLnBrk="0" hangingPunct="0">
              <a:spcBef>
                <a:spcPts val="45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>
                <a:solidFill>
                  <a:schemeClr val="tx2"/>
                </a:solidFill>
                <a:latin typeface="Candara" panose="020E0502030303020204" pitchFamily="34" charset="0"/>
                <a:cs typeface="Tahoma" panose="020B0604030504040204" pitchFamily="34" charset="0"/>
              </a:defRPr>
            </a:lvl3pPr>
            <a:lvl4pPr marL="1200150" indent="-171450" eaLnBrk="0" hangingPunct="0">
              <a:spcBef>
                <a:spcPts val="45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Candara" panose="020E0502030303020204" pitchFamily="34" charset="0"/>
                <a:cs typeface="Tahoma" panose="020B0604030504040204" pitchFamily="34" charset="0"/>
              </a:defRPr>
            </a:lvl4pPr>
            <a:lvl5pPr marL="1543050" indent="-171450" eaLnBrk="0" hangingPunct="0">
              <a:spcBef>
                <a:spcPts val="45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Candara" panose="020E0502030303020204" pitchFamily="34" charset="0"/>
                <a:cs typeface="Tahoma" panose="020B0604030504040204" pitchFamily="34" charset="0"/>
              </a:defRPr>
            </a:lvl5pPr>
            <a:lvl6pPr marL="1885950" indent="-171450" eaLnBrk="0" fontAlgn="base" hangingPunct="0">
              <a:spcBef>
                <a:spcPts val="45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Candara" panose="020E0502030303020204" pitchFamily="34" charset="0"/>
                <a:cs typeface="Tahoma" panose="020B0604030504040204" pitchFamily="34" charset="0"/>
              </a:defRPr>
            </a:lvl6pPr>
            <a:lvl7pPr marL="2228850" indent="-171450" eaLnBrk="0" fontAlgn="base" hangingPunct="0">
              <a:spcBef>
                <a:spcPts val="45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Candara" panose="020E0502030303020204" pitchFamily="34" charset="0"/>
                <a:cs typeface="Tahoma" panose="020B0604030504040204" pitchFamily="34" charset="0"/>
              </a:defRPr>
            </a:lvl7pPr>
            <a:lvl8pPr marL="2571750" indent="-171450" eaLnBrk="0" fontAlgn="base" hangingPunct="0">
              <a:spcBef>
                <a:spcPts val="45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Candara" panose="020E0502030303020204" pitchFamily="34" charset="0"/>
                <a:cs typeface="Tahoma" panose="020B0604030504040204" pitchFamily="34" charset="0"/>
              </a:defRPr>
            </a:lvl8pPr>
            <a:lvl9pPr marL="2914650" indent="-171450" eaLnBrk="0" fontAlgn="base" hangingPunct="0">
              <a:spcBef>
                <a:spcPts val="450"/>
              </a:spcBef>
              <a:spcAft>
                <a:spcPct val="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200">
                <a:solidFill>
                  <a:schemeClr val="tx2"/>
                </a:solidFill>
                <a:latin typeface="Candara" panose="020E0502030303020204" pitchFamily="34" charset="0"/>
                <a:cs typeface="Tahoma" panose="020B0604030504040204" pitchFamily="34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fld id="{333FD6D6-1705-4755-A6AC-9D55646AF826}" type="slidenum">
              <a:rPr lang="en-GB" altLang="en-US" sz="1125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pPr eaLnBrk="1" hangingPunct="1">
                <a:lnSpc>
                  <a:spcPct val="80000"/>
                </a:lnSpc>
                <a:spcBef>
                  <a:spcPct val="0"/>
                </a:spcBef>
                <a:buClrTx/>
                <a:buFontTx/>
                <a:buNone/>
              </a:pPr>
              <a:t>2</a:t>
            </a:fld>
            <a:endParaRPr lang="en-GB" altLang="en-US" sz="1125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Picture 7" descr="CB0FDC08"/>
          <p:cNvPicPr>
            <a:picLocks noGrp="1" noChangeAspect="1" noChangeArrowheads="1"/>
          </p:cNvPicPr>
          <p:nvPr>
            <p:ph sz="quarter" idx="4294967295"/>
          </p:nvPr>
        </p:nvPicPr>
        <p:blipFill rotWithShape="1">
          <a:blip r:embed="rId4">
            <a:lum bright="12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0" t="33671" r="25124" b="10604"/>
          <a:stretch>
            <a:fillRect/>
          </a:stretch>
        </p:blipFill>
        <p:spPr bwMode="auto">
          <a:xfrm>
            <a:off x="8007351" y="357973"/>
            <a:ext cx="2087286" cy="3631408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1350" y="304781"/>
            <a:ext cx="2709898" cy="373779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6944" y="357972"/>
            <a:ext cx="2720762" cy="363140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09D1E93-2562-E9CE-4D1B-889BA80529CA}"/>
              </a:ext>
            </a:extLst>
          </p:cNvPr>
          <p:cNvSpPr txBox="1"/>
          <p:nvPr/>
        </p:nvSpPr>
        <p:spPr>
          <a:xfrm>
            <a:off x="1828800" y="4294246"/>
            <a:ext cx="90297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Baby                        Child                         Teenager</a:t>
            </a:r>
          </a:p>
          <a:p>
            <a:endParaRPr lang="en-GB" sz="3200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amazing journey of growing up is unique and at a very individual pace…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947707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generated with high confidence">
            <a:extLst>
              <a:ext uri="{FF2B5EF4-FFF2-40B4-BE49-F238E27FC236}">
                <a16:creationId xmlns:a16="http://schemas.microsoft.com/office/drawing/2014/main" id="{F02C5606-8F87-4FA1-8727-AFACD2E0A8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9941" y="741761"/>
            <a:ext cx="6005239" cy="445889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8AECF38E-D349-4DE7-A3F4-BAD4B18299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994" y="1441451"/>
            <a:ext cx="5131479" cy="3635198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200" b="1" spc="-1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was this year for you and your family?</a:t>
            </a:r>
            <a:br>
              <a:rPr lang="en-US" sz="3200" b="1" spc="-1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3200" b="1" spc="-1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200" b="1" spc="-1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What skills did your child learn/develop?</a:t>
            </a:r>
            <a:br>
              <a:rPr lang="en-US" sz="3200" b="1" spc="-1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en-US" sz="3200" b="1" spc="-1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3200" b="1" spc="-100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have they grown and changed?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BC81231-6A0D-9DFF-A5DC-CFE892E4E39B}"/>
              </a:ext>
            </a:extLst>
          </p:cNvPr>
          <p:cNvSpPr/>
          <p:nvPr/>
        </p:nvSpPr>
        <p:spPr>
          <a:xfrm>
            <a:off x="316820" y="466549"/>
            <a:ext cx="5391829" cy="7366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Consider the </a:t>
            </a:r>
            <a:r>
              <a:rPr lang="en-GB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last </a:t>
            </a: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school year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497313C-8597-1CAF-223E-308ED1C99343}"/>
              </a:ext>
            </a:extLst>
          </p:cNvPr>
          <p:cNvSpPr/>
          <p:nvPr/>
        </p:nvSpPr>
        <p:spPr>
          <a:xfrm>
            <a:off x="316819" y="5540198"/>
            <a:ext cx="11767231" cy="100665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Consider the </a:t>
            </a:r>
            <a:r>
              <a:rPr lang="en-GB" sz="2800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next</a:t>
            </a: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school year as the next step of a continuing journey… </a:t>
            </a:r>
          </a:p>
        </p:txBody>
      </p:sp>
    </p:spTree>
    <p:extLst>
      <p:ext uri="{BB962C8B-B14F-4D97-AF65-F5344CB8AC3E}">
        <p14:creationId xmlns:p14="http://schemas.microsoft.com/office/powerpoint/2010/main" val="262594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D0CE32-EBE1-AD4A-1FF7-84B8168182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327819"/>
            <a:ext cx="10515600" cy="1325563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 Looking ahead to a new school year can be…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0EB79DE-AB7E-9798-BB8A-0ADE15105D34}"/>
              </a:ext>
            </a:extLst>
          </p:cNvPr>
          <p:cNvSpPr/>
          <p:nvPr/>
        </p:nvSpPr>
        <p:spPr>
          <a:xfrm>
            <a:off x="520700" y="2009775"/>
            <a:ext cx="3943350" cy="71755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/>
              <a:t>Exciting…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D6C5F6-7685-1D10-2366-F32586942541}"/>
              </a:ext>
            </a:extLst>
          </p:cNvPr>
          <p:cNvSpPr/>
          <p:nvPr/>
        </p:nvSpPr>
        <p:spPr>
          <a:xfrm>
            <a:off x="1397000" y="2921000"/>
            <a:ext cx="3943350" cy="71755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A fresh start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2A36A3-8848-B45F-27A3-ECF2B9A3FCA2}"/>
              </a:ext>
            </a:extLst>
          </p:cNvPr>
          <p:cNvSpPr/>
          <p:nvPr/>
        </p:nvSpPr>
        <p:spPr>
          <a:xfrm>
            <a:off x="520700" y="3883026"/>
            <a:ext cx="3943350" cy="71755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A rite of passage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1C1BDA3-9145-F573-FA81-601ACB44D6C5}"/>
              </a:ext>
            </a:extLst>
          </p:cNvPr>
          <p:cNvSpPr/>
          <p:nvPr/>
        </p:nvSpPr>
        <p:spPr>
          <a:xfrm>
            <a:off x="920750" y="4794251"/>
            <a:ext cx="3943350" cy="71755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Greater independence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29BAE3E-985C-8488-7977-03B5515E0CEE}"/>
              </a:ext>
            </a:extLst>
          </p:cNvPr>
          <p:cNvSpPr/>
          <p:nvPr/>
        </p:nvSpPr>
        <p:spPr>
          <a:xfrm>
            <a:off x="273050" y="5861050"/>
            <a:ext cx="3943350" cy="71755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Learning new things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B241D5-DD08-59EA-02FA-8E71919A28EF}"/>
              </a:ext>
            </a:extLst>
          </p:cNvPr>
          <p:cNvSpPr/>
          <p:nvPr/>
        </p:nvSpPr>
        <p:spPr>
          <a:xfrm>
            <a:off x="4603750" y="5861050"/>
            <a:ext cx="3943350" cy="71755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Making new friends/interests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2786068E-CD96-0272-3E9C-722655DB0C4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5787" y="1885951"/>
            <a:ext cx="6283898" cy="362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234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D7B25C-D1C0-C776-2D8E-78717A18D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F2B3A-2448-2FB8-A426-F9501B48E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700" y="327819"/>
            <a:ext cx="10515600" cy="1325563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 However, it can also feel…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8B67FE-716F-C878-0F01-9B0422D77113}"/>
              </a:ext>
            </a:extLst>
          </p:cNvPr>
          <p:cNvSpPr/>
          <p:nvPr/>
        </p:nvSpPr>
        <p:spPr>
          <a:xfrm>
            <a:off x="590550" y="1928416"/>
            <a:ext cx="3943350" cy="71755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Scary and unknown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D01248-E163-691A-484F-496311DB7475}"/>
              </a:ext>
            </a:extLst>
          </p:cNvPr>
          <p:cNvSpPr/>
          <p:nvPr/>
        </p:nvSpPr>
        <p:spPr>
          <a:xfrm>
            <a:off x="1397000" y="2921000"/>
            <a:ext cx="3943350" cy="7175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Heighten your worries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7E6CC0-5E2E-24CA-104C-B433E1DC3B51}"/>
              </a:ext>
            </a:extLst>
          </p:cNvPr>
          <p:cNvSpPr/>
          <p:nvPr/>
        </p:nvSpPr>
        <p:spPr>
          <a:xfrm>
            <a:off x="749300" y="3895727"/>
            <a:ext cx="3943350" cy="71755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Change…when it was going well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E15C61-65E6-BDD6-F03A-60C0C1D5E391}"/>
              </a:ext>
            </a:extLst>
          </p:cNvPr>
          <p:cNvSpPr/>
          <p:nvPr/>
        </p:nvSpPr>
        <p:spPr>
          <a:xfrm>
            <a:off x="1301750" y="4794251"/>
            <a:ext cx="3943350" cy="71755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Will my child be ready, or will it overwhelm?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4F893D5-8A0F-8D91-D7CC-32A8997057F2}"/>
              </a:ext>
            </a:extLst>
          </p:cNvPr>
          <p:cNvSpPr/>
          <p:nvPr/>
        </p:nvSpPr>
        <p:spPr>
          <a:xfrm>
            <a:off x="1651000" y="5812631"/>
            <a:ext cx="3943350" cy="717550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Increasing learning gulf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FC2BF77-C844-E25C-16FD-8E2EB7F2FC60}"/>
              </a:ext>
            </a:extLst>
          </p:cNvPr>
          <p:cNvSpPr/>
          <p:nvPr/>
        </p:nvSpPr>
        <p:spPr>
          <a:xfrm>
            <a:off x="5989637" y="5812631"/>
            <a:ext cx="3943350" cy="717550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Fearing social struggles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CA66042-42E9-7BB0-62E6-79C570028E1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637" y="1826742"/>
            <a:ext cx="3738070" cy="387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10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2" title="Rose learns about school transition - animated transition story for EYFS and KS1">
            <a:hlinkClick r:id="" action="ppaction://media"/>
            <a:extLst>
              <a:ext uri="{FF2B5EF4-FFF2-40B4-BE49-F238E27FC236}">
                <a16:creationId xmlns:a16="http://schemas.microsoft.com/office/drawing/2014/main" id="{A11E06D1-CB99-5290-C937-671A254C3C60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874458" y="224599"/>
            <a:ext cx="10144605" cy="5731701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68433F0-5466-93C2-E916-0E50BF0B8542}"/>
              </a:ext>
            </a:extLst>
          </p:cNvPr>
          <p:cNvSpPr txBox="1"/>
          <p:nvPr/>
        </p:nvSpPr>
        <p:spPr>
          <a:xfrm>
            <a:off x="874458" y="6002543"/>
            <a:ext cx="38085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https://youtu.be/eFGECPidiUE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156F91B-B67A-8FBE-F131-3F1F7EC58C39}"/>
              </a:ext>
            </a:extLst>
          </p:cNvPr>
          <p:cNvSpPr txBox="1"/>
          <p:nvPr/>
        </p:nvSpPr>
        <p:spPr>
          <a:xfrm>
            <a:off x="4237944" y="6002543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Rose learns about school transition - animated transition story for EYFS and KS1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31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Slide Background Fill">
            <a:extLst>
              <a:ext uri="{FF2B5EF4-FFF2-40B4-BE49-F238E27FC236}">
                <a16:creationId xmlns:a16="http://schemas.microsoft.com/office/drawing/2014/main" id="{907E470A-25F4-47D0-8FEC-EE9FD606BB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6220E63-99E1-482A-A0A6-B47EB4BF8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0" name="Color Cover">
              <a:extLst>
                <a:ext uri="{FF2B5EF4-FFF2-40B4-BE49-F238E27FC236}">
                  <a16:creationId xmlns:a16="http://schemas.microsoft.com/office/drawing/2014/main" id="{F8610896-EA5E-4BE8-8398-C1AFC0490A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Color Cover">
              <a:extLst>
                <a:ext uri="{FF2B5EF4-FFF2-40B4-BE49-F238E27FC236}">
                  <a16:creationId xmlns:a16="http://schemas.microsoft.com/office/drawing/2014/main" id="{F44E9794-9C4B-427F-BB50-89D893347D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618EE54-271A-4FE8-B6B3-D0FCF55A7A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ECA6F781-4382-4525-9DA8-9D66605F87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209C186B-2883-498E-A176-6B60F8B51B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AD861F20-DBB4-7BCA-1C17-3DBAE27B512C}"/>
              </a:ext>
            </a:extLst>
          </p:cNvPr>
          <p:cNvSpPr txBox="1"/>
          <p:nvPr/>
        </p:nvSpPr>
        <p:spPr>
          <a:xfrm>
            <a:off x="1730018" y="708878"/>
            <a:ext cx="9125018" cy="5360386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4000" b="1" dirty="0">
              <a:solidFill>
                <a:schemeClr val="bg1"/>
              </a:solidFill>
            </a:endParaRP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chemeClr val="bg1"/>
                </a:solidFill>
              </a:rPr>
              <a:t>Is the start of the new school year challenging for your child?</a:t>
            </a:r>
          </a:p>
          <a:p>
            <a:pPr marL="5715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chemeClr val="bg1"/>
                </a:solidFill>
              </a:rPr>
              <a:t>What are the challenges for your child?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968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76E93-1C2E-64B6-7418-15E523B54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2200" dirty="0">
                <a:solidFill>
                  <a:srgbClr val="FFFFFF"/>
                </a:solidFill>
              </a:rPr>
              <a:t>For ASC children:</a:t>
            </a:r>
          </a:p>
        </p:txBody>
      </p:sp>
      <p:pic>
        <p:nvPicPr>
          <p:cNvPr id="2050" name="Picture 2" descr="A person standing on a road with arrows pointing to different directions&#10;&#10;AI-generated content may be incorrect.">
            <a:extLst>
              <a:ext uri="{FF2B5EF4-FFF2-40B4-BE49-F238E27FC236}">
                <a16:creationId xmlns:a16="http://schemas.microsoft.com/office/drawing/2014/main" id="{6E0ACB08-74F6-B587-F011-7B142122D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23946" y="1439047"/>
            <a:ext cx="7727974" cy="397990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84EDA115-D886-BAD9-36D3-0E8FF38481DF}"/>
              </a:ext>
            </a:extLst>
          </p:cNvPr>
          <p:cNvSpPr/>
          <p:nvPr/>
        </p:nvSpPr>
        <p:spPr>
          <a:xfrm>
            <a:off x="812800" y="527050"/>
            <a:ext cx="2579634" cy="1066800"/>
          </a:xfrm>
          <a:prstGeom prst="wedgeRoundRectCallout">
            <a:avLst>
              <a:gd name="adj1" fmla="val 13471"/>
              <a:gd name="adj2" fmla="val 137500"/>
              <a:gd name="adj3" fmla="val 16667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What does change mean…</a:t>
            </a:r>
          </a:p>
        </p:txBody>
      </p:sp>
    </p:spTree>
    <p:extLst>
      <p:ext uri="{BB962C8B-B14F-4D97-AF65-F5344CB8AC3E}">
        <p14:creationId xmlns:p14="http://schemas.microsoft.com/office/powerpoint/2010/main" val="338282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5E8E30-EDDF-D07D-179F-FB6DB112E7B9}"/>
              </a:ext>
            </a:extLst>
          </p:cNvPr>
          <p:cNvSpPr>
            <a:spLocks/>
          </p:cNvSpPr>
          <p:nvPr/>
        </p:nvSpPr>
        <p:spPr>
          <a:xfrm>
            <a:off x="786385" y="841248"/>
            <a:ext cx="5129600" cy="5340097"/>
          </a:xfrm>
          <a:prstGeom prst="rect">
            <a:avLst/>
          </a:prstGeom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Why are transitions difficult for children with Autism?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E46A7-84F3-6D1F-D625-0D37C8014350}"/>
              </a:ext>
            </a:extLst>
          </p:cNvPr>
          <p:cNvSpPr>
            <a:spLocks/>
          </p:cNvSpPr>
          <p:nvPr/>
        </p:nvSpPr>
        <p:spPr>
          <a:xfrm>
            <a:off x="6464410" y="841247"/>
            <a:ext cx="5192752" cy="534009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2"/>
                </a:solidFill>
              </a:rPr>
              <a:t>Children with autism have a hard time transitioning from one thing to another because they prefer routine and predictability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b="1" dirty="0">
              <a:solidFill>
                <a:schemeClr val="tx2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2"/>
                </a:solidFill>
              </a:rPr>
              <a:t>Anything that takes them out of their routine can feel overwhelming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 dirty="0">
              <a:solidFill>
                <a:schemeClr val="tx2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chemeClr val="tx2"/>
                </a:solidFill>
              </a:rPr>
              <a:t>It’s the same thing for children with sensory processing challenges. The world often feels overwhelming to them in general, so having to handle something new can be even harder</a:t>
            </a:r>
          </a:p>
        </p:txBody>
      </p:sp>
    </p:spTree>
    <p:extLst>
      <p:ext uri="{BB962C8B-B14F-4D97-AF65-F5344CB8AC3E}">
        <p14:creationId xmlns:p14="http://schemas.microsoft.com/office/powerpoint/2010/main" val="165296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6815C-413E-DB60-4372-DD3F14BF5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2074363"/>
            <a:ext cx="2752354" cy="2709275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GB" sz="2600">
                <a:solidFill>
                  <a:srgbClr val="FFFFFF"/>
                </a:solidFill>
              </a:rPr>
              <a:t>For ADHD:</a:t>
            </a:r>
          </a:p>
        </p:txBody>
      </p:sp>
      <p:pic>
        <p:nvPicPr>
          <p:cNvPr id="3074" name="Picture 2" descr="A hand drawing a line on a glass board&#10;&#10;AI-generated content may be incorrect.">
            <a:extLst>
              <a:ext uri="{FF2B5EF4-FFF2-40B4-BE49-F238E27FC236}">
                <a16:creationId xmlns:a16="http://schemas.microsoft.com/office/drawing/2014/main" id="{16180E55-41CB-E644-A2C4-63C81DB188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68886" y="1405625"/>
            <a:ext cx="7457913" cy="419507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7309A6CC-00B9-FE2C-2C84-D0D9A4896C21}"/>
              </a:ext>
            </a:extLst>
          </p:cNvPr>
          <p:cNvSpPr/>
          <p:nvPr/>
        </p:nvSpPr>
        <p:spPr>
          <a:xfrm>
            <a:off x="812800" y="527050"/>
            <a:ext cx="2579634" cy="1066800"/>
          </a:xfrm>
          <a:prstGeom prst="wedgeRoundRectCallout">
            <a:avLst>
              <a:gd name="adj1" fmla="val 13471"/>
              <a:gd name="adj2" fmla="val 137500"/>
              <a:gd name="adj3" fmla="val 16667"/>
            </a:avLst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What does change mean…</a:t>
            </a:r>
          </a:p>
        </p:txBody>
      </p:sp>
    </p:spTree>
    <p:extLst>
      <p:ext uri="{BB962C8B-B14F-4D97-AF65-F5344CB8AC3E}">
        <p14:creationId xmlns:p14="http://schemas.microsoft.com/office/powerpoint/2010/main" val="115398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5E8E30-EDDF-D07D-179F-FB6DB112E7B9}"/>
              </a:ext>
            </a:extLst>
          </p:cNvPr>
          <p:cNvSpPr>
            <a:spLocks/>
          </p:cNvSpPr>
          <p:nvPr/>
        </p:nvSpPr>
        <p:spPr>
          <a:xfrm>
            <a:off x="786385" y="841248"/>
            <a:ext cx="5129600" cy="5340097"/>
          </a:xfrm>
          <a:prstGeom prst="rect">
            <a:avLst/>
          </a:prstGeom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Why are transitions difficult for children with ADHD?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CE46A7-84F3-6D1F-D625-0D37C8014350}"/>
              </a:ext>
            </a:extLst>
          </p:cNvPr>
          <p:cNvSpPr>
            <a:spLocks/>
          </p:cNvSpPr>
          <p:nvPr/>
        </p:nvSpPr>
        <p:spPr>
          <a:xfrm>
            <a:off x="6464410" y="841247"/>
            <a:ext cx="5070882" cy="5340097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i="0" dirty="0">
                <a:solidFill>
                  <a:schemeClr val="tx2"/>
                </a:solidFill>
                <a:effectLst/>
              </a:rPr>
              <a:t>Children with ADHD have a hard time switching their attention from one thing to another. It makes sense then that they may become upset during transitions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b="1" dirty="0">
              <a:solidFill>
                <a:schemeClr val="tx2"/>
              </a:solidFill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i="0" dirty="0">
                <a:solidFill>
                  <a:schemeClr val="tx2"/>
                </a:solidFill>
                <a:effectLst/>
              </a:rPr>
              <a:t>This is especially true if they need to stop doing something that is particularly rewarding for them, since their brains react strongly to rewards</a:t>
            </a:r>
            <a:endParaRPr lang="en-US" sz="20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 descr="A group of children walking down the street">
            <a:extLst>
              <a:ext uri="{FF2B5EF4-FFF2-40B4-BE49-F238E27FC236}">
                <a16:creationId xmlns:a16="http://schemas.microsoft.com/office/drawing/2014/main" id="{26B2C02C-E23D-B4AB-012C-AE4436DBFC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" b="15697"/>
          <a:stretch>
            <a:fillRect/>
          </a:stretch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56FDB76-BA75-5887-596F-CF662C3924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What can you do to support the step into next year?</a:t>
            </a:r>
          </a:p>
        </p:txBody>
      </p:sp>
    </p:spTree>
    <p:extLst>
      <p:ext uri="{BB962C8B-B14F-4D97-AF65-F5344CB8AC3E}">
        <p14:creationId xmlns:p14="http://schemas.microsoft.com/office/powerpoint/2010/main" val="17979547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D5251-0C70-887F-58B9-A071F9459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6984" y="89593"/>
            <a:ext cx="10515600" cy="970457"/>
          </a:xfrm>
        </p:spPr>
        <p:txBody>
          <a:bodyPr>
            <a:normAutofit/>
          </a:bodyPr>
          <a:lstStyle/>
          <a:p>
            <a:r>
              <a:rPr lang="en-GB" sz="4000" dirty="0"/>
              <a:t>Celebrate their achievements…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0B261008-CF08-3011-F13B-088E81FAF3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0350" y="910702"/>
            <a:ext cx="5131054" cy="4770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2A1D4B71-6055-DE5B-62CA-1F21F83898C6}"/>
              </a:ext>
            </a:extLst>
          </p:cNvPr>
          <p:cNvSpPr/>
          <p:nvPr/>
        </p:nvSpPr>
        <p:spPr>
          <a:xfrm>
            <a:off x="2040060" y="3546899"/>
            <a:ext cx="3799032" cy="1325563"/>
          </a:xfrm>
          <a:prstGeom prst="rightArrow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With their communication  </a:t>
            </a:r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C028DE8A-BEFB-6116-D774-6F669592ED3C}"/>
              </a:ext>
            </a:extLst>
          </p:cNvPr>
          <p:cNvSpPr/>
          <p:nvPr/>
        </p:nvSpPr>
        <p:spPr>
          <a:xfrm>
            <a:off x="1571206" y="2236265"/>
            <a:ext cx="3799032" cy="1325563"/>
          </a:xfrm>
          <a:prstGeom prst="rightArrow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With their practical  and social skills </a:t>
            </a:r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9B9C86E5-3834-F776-BEFD-760D704D8690}"/>
              </a:ext>
            </a:extLst>
          </p:cNvPr>
          <p:cNvSpPr/>
          <p:nvPr/>
        </p:nvSpPr>
        <p:spPr>
          <a:xfrm>
            <a:off x="576984" y="910702"/>
            <a:ext cx="3799032" cy="1325563"/>
          </a:xfrm>
          <a:prstGeom prst="rightArrow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With their learning 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8400918D-0752-292D-EB19-FBD275DB908D}"/>
              </a:ext>
            </a:extLst>
          </p:cNvPr>
          <p:cNvSpPr/>
          <p:nvPr/>
        </p:nvSpPr>
        <p:spPr>
          <a:xfrm>
            <a:off x="1268802" y="4969652"/>
            <a:ext cx="3799032" cy="1325563"/>
          </a:xfrm>
          <a:prstGeom prst="rightArrow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With…growing into themselves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29CAD37-235D-C742-87D2-9A0ACB42D206}"/>
              </a:ext>
            </a:extLst>
          </p:cNvPr>
          <p:cNvSpPr/>
          <p:nvPr/>
        </p:nvSpPr>
        <p:spPr>
          <a:xfrm>
            <a:off x="6610350" y="5848350"/>
            <a:ext cx="5200904" cy="717279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Let them know that they are ready for next year</a:t>
            </a:r>
          </a:p>
        </p:txBody>
      </p:sp>
    </p:spTree>
    <p:extLst>
      <p:ext uri="{BB962C8B-B14F-4D97-AF65-F5344CB8AC3E}">
        <p14:creationId xmlns:p14="http://schemas.microsoft.com/office/powerpoint/2010/main" val="426761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4" descr="Amy Pridham, MBA on LinkedIn: Have you embraced the power of yet? It's  actually a very powerful word…">
            <a:extLst>
              <a:ext uri="{FF2B5EF4-FFF2-40B4-BE49-F238E27FC236}">
                <a16:creationId xmlns:a16="http://schemas.microsoft.com/office/drawing/2014/main" id="{12BB874B-C14B-E281-B80A-97CA89691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26701" y="983891"/>
            <a:ext cx="3164552" cy="3993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2" descr="Cartoon characters with words&#10;&#10;AI-generated content may be incorrect.">
            <a:extLst>
              <a:ext uri="{FF2B5EF4-FFF2-40B4-BE49-F238E27FC236}">
                <a16:creationId xmlns:a16="http://schemas.microsoft.com/office/drawing/2014/main" id="{A6C2AB75-60E7-4E90-7CC6-BD0F004DA8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74855" y="1715030"/>
            <a:ext cx="5961507" cy="3967112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347D2F4C-72D9-954F-9B8F-7CA553C03B1B}"/>
              </a:ext>
            </a:extLst>
          </p:cNvPr>
          <p:cNvSpPr/>
          <p:nvPr/>
        </p:nvSpPr>
        <p:spPr>
          <a:xfrm>
            <a:off x="222250" y="6032500"/>
            <a:ext cx="3816350" cy="5842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It’s a journey of to get there…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2E67371-625E-FDB2-10BA-B562C154FD92}"/>
              </a:ext>
            </a:extLst>
          </p:cNvPr>
          <p:cNvSpPr/>
          <p:nvPr/>
        </p:nvSpPr>
        <p:spPr>
          <a:xfrm>
            <a:off x="6499848" y="318628"/>
            <a:ext cx="3816350" cy="5842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Avoid comparing your children…</a:t>
            </a:r>
          </a:p>
        </p:txBody>
      </p:sp>
    </p:spTree>
    <p:extLst>
      <p:ext uri="{BB962C8B-B14F-4D97-AF65-F5344CB8AC3E}">
        <p14:creationId xmlns:p14="http://schemas.microsoft.com/office/powerpoint/2010/main" val="37260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85787" y="337636"/>
            <a:ext cx="2411896" cy="2451794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How can we all help this transition?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1"/>
          </p:nvPr>
        </p:nvSpPr>
        <p:spPr>
          <a:xfrm>
            <a:off x="3407407" y="337636"/>
            <a:ext cx="8346443" cy="5828214"/>
          </a:xfrm>
          <a:solidFill>
            <a:srgbClr val="FFC0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92500"/>
          </a:bodyPr>
          <a:lstStyle/>
          <a:p>
            <a:endParaRPr lang="en-GB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b="1" dirty="0"/>
              <a:t>See it as a rite of passage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b="1" dirty="0"/>
              <a:t>See it as exciting – your child growing up!!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r>
              <a:rPr lang="en-GB" sz="2400" b="1" dirty="0"/>
              <a:t>This means: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Going through all of the skills and successes your child has achieved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Looking at what makes your child unique and special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Continuing to build independence – are you doing too much?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Problem solving with your child…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Prepare for change:  what will be the same/what will be different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Keep early autumn routines as similar as possible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Expect greater tiredness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200" b="1" dirty="0"/>
              <a:t>Plan in some treats for the autumn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004" y="3037608"/>
            <a:ext cx="2554153" cy="263929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44017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FF44A-06A6-BDE4-D6DC-6903688ED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189" y="215901"/>
            <a:ext cx="3814762" cy="1011960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Look at personal goals for your child…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A7693-3EEE-6039-CC77-08A91A0BEE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38638" y="215901"/>
            <a:ext cx="7692446" cy="6394450"/>
          </a:xfrm>
          <a:solidFill>
            <a:srgbClr val="FFFFCC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62500" lnSpcReduction="20000"/>
          </a:bodyPr>
          <a:lstStyle/>
          <a:p>
            <a:endParaRPr lang="en-GB" b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Celebrate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with your child, let them know they have had  a great year – go through their achievements  no matter what they are </a:t>
            </a: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 excited with your child about all of their new experiences next year and that they are ready - focus more on</a:t>
            </a:r>
            <a:r>
              <a:rPr lang="en-GB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new 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experiences rather than </a:t>
            </a:r>
            <a:r>
              <a:rPr lang="en-GB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change</a:t>
            </a:r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!!</a:t>
            </a: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Show them what they can do for themselves – dressing, helping, asking for help and accepting it</a:t>
            </a: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Introduce them to new social situations and prepare them – talk through social rules – what/why</a:t>
            </a: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Find new/continued ways to be around other children</a:t>
            </a: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Keep reading/sharing books and using number each and every day – keep it fun, through play, through cooking and through everyday life!!!!!!!!</a:t>
            </a: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Find contexts for reading, writing, number – show your child they can do all of these and need them every day</a:t>
            </a:r>
          </a:p>
          <a:p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Solve problems together through talking and showing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3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Show them that your love for them is unconditional and that making mistakes and trying again is how we truly learn and grow!!!</a:t>
            </a:r>
          </a:p>
          <a:p>
            <a:endParaRPr lang="en-GB" dirty="0"/>
          </a:p>
        </p:txBody>
      </p:sp>
      <p:pic>
        <p:nvPicPr>
          <p:cNvPr id="5" name="Picture 4" descr="A picture containing LEGO, toy&#10;&#10;Description generated with high confidence">
            <a:extLst>
              <a:ext uri="{FF2B5EF4-FFF2-40B4-BE49-F238E27FC236}">
                <a16:creationId xmlns:a16="http://schemas.microsoft.com/office/drawing/2014/main" id="{40830F8C-C918-2E4D-D1B2-AFAAF340C3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189" y="1470314"/>
            <a:ext cx="3917372" cy="391737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4B932EF-280B-108D-10FA-D33523A022FE}"/>
              </a:ext>
            </a:extLst>
          </p:cNvPr>
          <p:cNvSpPr txBox="1">
            <a:spLocks/>
          </p:cNvSpPr>
          <p:nvPr/>
        </p:nvSpPr>
        <p:spPr>
          <a:xfrm>
            <a:off x="230189" y="5630139"/>
            <a:ext cx="3814762" cy="101196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Learning is here, there and everywhere…</a:t>
            </a:r>
          </a:p>
        </p:txBody>
      </p:sp>
    </p:spTree>
    <p:extLst>
      <p:ext uri="{BB962C8B-B14F-4D97-AF65-F5344CB8AC3E}">
        <p14:creationId xmlns:p14="http://schemas.microsoft.com/office/powerpoint/2010/main" val="298426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lendar on table">
            <a:extLst>
              <a:ext uri="{FF2B5EF4-FFF2-40B4-BE49-F238E27FC236}">
                <a16:creationId xmlns:a16="http://schemas.microsoft.com/office/drawing/2014/main" id="{F658F45C-5008-44B3-C027-4367761C925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835" r="42505" b="-2"/>
          <a:stretch/>
        </p:blipFill>
        <p:spPr>
          <a:xfrm>
            <a:off x="-1" y="-2"/>
            <a:ext cx="5032076" cy="68580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238B6-D7D7-00D6-1D64-6957583D8A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1600" y="2277373"/>
            <a:ext cx="6636589" cy="3496573"/>
          </a:xfrm>
        </p:spPr>
        <p:txBody>
          <a:bodyPr anchor="ctr">
            <a:noAutofit/>
          </a:bodyPr>
          <a:lstStyle/>
          <a:p>
            <a:r>
              <a:rPr lang="en-GB" sz="1400" b="1" dirty="0"/>
              <a:t>Dec</a:t>
            </a:r>
            <a:r>
              <a:rPr lang="en-GB" sz="1600" b="1" dirty="0"/>
              <a:t>ide if you need to </a:t>
            </a:r>
            <a:r>
              <a:rPr lang="en-GB" sz="1600" b="1" dirty="0">
                <a:highlight>
                  <a:srgbClr val="FFFF00"/>
                </a:highlight>
              </a:rPr>
              <a:t>contact the school about concerns </a:t>
            </a:r>
            <a:r>
              <a:rPr lang="en-GB" sz="1600" b="1" dirty="0"/>
              <a:t>– avoid building up your own anxiety over the break and this may support the staff in planning ahead for next year</a:t>
            </a:r>
          </a:p>
          <a:p>
            <a:r>
              <a:rPr lang="en-GB" sz="1600" b="1" dirty="0"/>
              <a:t>This is especially if attendance has been a concern – </a:t>
            </a:r>
            <a:r>
              <a:rPr lang="en-GB" sz="1600" b="1" dirty="0">
                <a:highlight>
                  <a:srgbClr val="FFFF00"/>
                </a:highlight>
              </a:rPr>
              <a:t>what support can be arranged</a:t>
            </a:r>
            <a:r>
              <a:rPr lang="en-GB" sz="1600" b="1" dirty="0"/>
              <a:t> prior to the new term/outside agencies involved over the break?</a:t>
            </a:r>
          </a:p>
          <a:p>
            <a:r>
              <a:rPr lang="en-GB" sz="1600" b="1" dirty="0"/>
              <a:t>If unsure, check on changes for next year/</a:t>
            </a:r>
            <a:r>
              <a:rPr lang="en-GB" sz="1600" b="1" dirty="0">
                <a:highlight>
                  <a:srgbClr val="FFFF00"/>
                </a:highlight>
              </a:rPr>
              <a:t>inform the school if your own family circumstance will change </a:t>
            </a:r>
            <a:r>
              <a:rPr lang="en-GB" sz="1600" b="1" dirty="0"/>
              <a:t>ie/change of address etc. over the break, diagnostic assessment due etc.</a:t>
            </a:r>
          </a:p>
          <a:p>
            <a:r>
              <a:rPr lang="en-GB" sz="1600" b="1" dirty="0"/>
              <a:t>In the last few weeks of term </a:t>
            </a:r>
            <a:r>
              <a:rPr lang="en-GB" sz="1600" b="1" dirty="0">
                <a:highlight>
                  <a:srgbClr val="FFFF00"/>
                </a:highlight>
              </a:rPr>
              <a:t>reflect with your child </a:t>
            </a:r>
            <a:r>
              <a:rPr lang="en-GB" sz="1600" b="1" dirty="0"/>
              <a:t>if there are any concerns and how to communicate these before the break so that they feel ready for next year</a:t>
            </a:r>
          </a:p>
          <a:p>
            <a:r>
              <a:rPr lang="en-GB" sz="1600" b="1" dirty="0">
                <a:highlight>
                  <a:srgbClr val="FFFF00"/>
                </a:highlight>
              </a:rPr>
              <a:t>Ask staff </a:t>
            </a:r>
            <a:r>
              <a:rPr lang="en-GB" sz="1600" b="1" dirty="0"/>
              <a:t>if there are any specific ways of supporting their learning over the break – this may be an outcome from end of year reports/levels </a:t>
            </a:r>
          </a:p>
          <a:p>
            <a:r>
              <a:rPr lang="en-GB" sz="1600" b="1" dirty="0">
                <a:highlight>
                  <a:srgbClr val="FFFF00"/>
                </a:highlight>
              </a:rPr>
              <a:t>Exchange phone numbers with peers </a:t>
            </a:r>
            <a:r>
              <a:rPr lang="en-GB" sz="1600" b="1" dirty="0"/>
              <a:t>– discuss any social contact over the break before the break </a:t>
            </a:r>
          </a:p>
          <a:p>
            <a:r>
              <a:rPr lang="en-GB" sz="1600" b="1" dirty="0"/>
              <a:t>As parents stay in touch with each other – mutual support!!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B791A4A-7C3D-B3F8-97AC-F95CAF52F21D}"/>
              </a:ext>
            </a:extLst>
          </p:cNvPr>
          <p:cNvSpPr/>
          <p:nvPr/>
        </p:nvSpPr>
        <p:spPr>
          <a:xfrm>
            <a:off x="5784850" y="190500"/>
            <a:ext cx="5816600" cy="1097711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Advice to families before the summer break</a:t>
            </a:r>
          </a:p>
        </p:txBody>
      </p:sp>
    </p:spTree>
    <p:extLst>
      <p:ext uri="{BB962C8B-B14F-4D97-AF65-F5344CB8AC3E}">
        <p14:creationId xmlns:p14="http://schemas.microsoft.com/office/powerpoint/2010/main" val="3836218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4349A-1EA5-AC19-084C-2FFFBEAED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586" y="412787"/>
            <a:ext cx="7552763" cy="1188720"/>
          </a:xfrm>
          <a:solidFill>
            <a:schemeClr val="accent6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How can Wickham Common help your child transition?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E1382D-7794-0F9D-4574-6E355BA0D1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586" y="1836856"/>
            <a:ext cx="7552763" cy="4690944"/>
          </a:xfr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85000" lnSpcReduction="20000"/>
          </a:bodyPr>
          <a:lstStyle/>
          <a:p>
            <a:r>
              <a:rPr lang="en-GB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pupils will benefit from preparation for the new school year</a:t>
            </a:r>
          </a:p>
          <a:p>
            <a:r>
              <a:rPr lang="en-GB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 school will identify specific pupils who may find greater challenge – especially ASC/ADHD and children who need trauma informed support </a:t>
            </a:r>
          </a:p>
          <a:p>
            <a:pPr marL="0" indent="0">
              <a:buNone/>
            </a:pPr>
            <a:r>
              <a:rPr lang="en-GB" sz="2600" b="1" dirty="0"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Supporting successful transition requires: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contact with families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visits and time with the new staff/classrooms and changes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involving the child and their questions and ideas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Social Story use to support home as well as school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be aware of family circumstance (including over the break)   and plan ahead ie/ family support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sz="2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consider if there are adaptations to routines and new situations such as a different playground                                                                               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D5B849F2-E960-7B71-3B5B-4274C9F62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8445" y="2709127"/>
            <a:ext cx="3818673" cy="3818673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41759237-FA94-90B4-F526-57B261421E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6043" y="222249"/>
            <a:ext cx="2734685" cy="243083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384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C6E48F-5838-0B94-8DD1-E7987710C0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 descr="A group of children walking down the street">
            <a:extLst>
              <a:ext uri="{FF2B5EF4-FFF2-40B4-BE49-F238E27FC236}">
                <a16:creationId xmlns:a16="http://schemas.microsoft.com/office/drawing/2014/main" id="{85C3355C-3CB8-3B21-3C11-110D3354A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" b="15697"/>
          <a:stretch>
            <a:fillRect/>
          </a:stretch>
        </p:blipFill>
        <p:spPr bwMode="auto">
          <a:xfrm>
            <a:off x="20" y="1"/>
            <a:ext cx="121919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19E0F2C2-D1D2-A4FC-AD52-6F66AB0B8C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90051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What can Wickham Common do to support your child into next year?</a:t>
            </a:r>
          </a:p>
        </p:txBody>
      </p:sp>
    </p:spTree>
    <p:extLst>
      <p:ext uri="{BB962C8B-B14F-4D97-AF65-F5344CB8AC3E}">
        <p14:creationId xmlns:p14="http://schemas.microsoft.com/office/powerpoint/2010/main" val="323923723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4B309-6951-4B08-A575-7AF23A769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7693" y="174432"/>
            <a:ext cx="2947482" cy="4601183"/>
          </a:xfr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r>
              <a:rPr lang="en-GB" sz="2400" b="1" dirty="0"/>
              <a:t>Q. What if there have been changes at home?</a:t>
            </a:r>
            <a:br>
              <a:rPr lang="en-GB" sz="2400" b="1" dirty="0"/>
            </a:br>
            <a:br>
              <a:rPr lang="en-GB" sz="2400" b="1" dirty="0"/>
            </a:br>
            <a:r>
              <a:rPr lang="en-GB" sz="2400" b="1" dirty="0"/>
              <a:t>A. Let the school know and work together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3AF7B8-138A-4DCB-89F0-4CE8667B98CC}"/>
              </a:ext>
            </a:extLst>
          </p:cNvPr>
          <p:cNvSpPr/>
          <p:nvPr/>
        </p:nvSpPr>
        <p:spPr>
          <a:xfrm>
            <a:off x="3837332" y="174432"/>
            <a:ext cx="7859367" cy="640175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474747"/>
                </a:solidFill>
                <a:latin typeface="Arial" panose="020B0604020202020204" pitchFamily="34" charset="0"/>
              </a:rPr>
              <a:t>Families go through changes as well.  These changes in circumstance can affect your child and come out through their behaviour, moods, confidence and play.  Staff can support children by:</a:t>
            </a:r>
          </a:p>
          <a:p>
            <a:endParaRPr lang="en-GB" dirty="0">
              <a:solidFill>
                <a:srgbClr val="474747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>
                <a:solidFill>
                  <a:srgbClr val="474747"/>
                </a:solidFill>
                <a:latin typeface="Arial" panose="020B0604020202020204" pitchFamily="34" charset="0"/>
              </a:rPr>
              <a:t> </a:t>
            </a:r>
            <a:r>
              <a:rPr lang="en-GB" b="1" dirty="0">
                <a:solidFill>
                  <a:srgbClr val="474747"/>
                </a:solidFill>
                <a:latin typeface="Arial" panose="020B0604020202020204" pitchFamily="34" charset="0"/>
              </a:rPr>
              <a:t>sharing stories about transition or loss appropriate for the child’s age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b="1" dirty="0">
              <a:solidFill>
                <a:srgbClr val="474747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>
                <a:solidFill>
                  <a:srgbClr val="474747"/>
                </a:solidFill>
                <a:latin typeface="Arial" panose="020B0604020202020204" pitchFamily="34" charset="0"/>
              </a:rPr>
              <a:t> observing children to identify behaviour changes, areas of interest and friendships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b="1" dirty="0">
              <a:solidFill>
                <a:srgbClr val="474747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>
                <a:solidFill>
                  <a:srgbClr val="474747"/>
                </a:solidFill>
                <a:latin typeface="Arial" panose="020B0604020202020204" pitchFamily="34" charset="0"/>
              </a:rPr>
              <a:t> For EYFS – Yr2: Having puppets and dolls in the role play area for children to use to express themselves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b="1" dirty="0">
              <a:solidFill>
                <a:srgbClr val="474747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>
                <a:solidFill>
                  <a:srgbClr val="474747"/>
                </a:solidFill>
                <a:latin typeface="Arial" panose="020B0604020202020204" pitchFamily="34" charset="0"/>
              </a:rPr>
              <a:t> helping children to express their emotions through painting as well as the Zones of Regulation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GB" b="1" dirty="0">
              <a:solidFill>
                <a:srgbClr val="474747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b="1" dirty="0">
                <a:solidFill>
                  <a:srgbClr val="474747"/>
                </a:solidFill>
                <a:latin typeface="Arial" panose="020B0604020202020204" pitchFamily="34" charset="0"/>
              </a:rPr>
              <a:t> talking about emotions during circle time</a:t>
            </a:r>
            <a:r>
              <a:rPr lang="en-GB" dirty="0">
                <a:solidFill>
                  <a:srgbClr val="474747"/>
                </a:solidFill>
                <a:latin typeface="Arial" panose="020B0604020202020204" pitchFamily="34" charset="0"/>
              </a:rPr>
              <a:t>.</a:t>
            </a:r>
          </a:p>
          <a:p>
            <a:endParaRPr lang="en-GB" dirty="0">
              <a:solidFill>
                <a:srgbClr val="474747"/>
              </a:solidFill>
              <a:latin typeface="Arial" panose="020B0604020202020204" pitchFamily="34" charset="0"/>
            </a:endParaRPr>
          </a:p>
          <a:p>
            <a:r>
              <a:rPr lang="en-GB" sz="2000" b="1" dirty="0">
                <a:solidFill>
                  <a:srgbClr val="474747"/>
                </a:solidFill>
                <a:latin typeface="Arial" panose="020B0604020202020204" pitchFamily="34" charset="0"/>
              </a:rPr>
              <a:t>Some transitions can affect the whole family, and parents may also need support.  The school can help you access outside help.</a:t>
            </a:r>
            <a:endParaRPr lang="en-GB" sz="2000" b="1" i="0" u="none" strike="noStrike" dirty="0">
              <a:solidFill>
                <a:srgbClr val="474747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DFC14596-08FE-473B-9BF0-9EA88838C4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693" y="4236734"/>
            <a:ext cx="2947482" cy="240027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3398759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AC0432D-9BEE-3F71-CDEF-2CDE9E8349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238" y="235527"/>
            <a:ext cx="4462962" cy="195413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AF5E5F8-5741-CD39-51B0-F14AD6FBA8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7355" y="235527"/>
            <a:ext cx="6088199" cy="6292273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84B45F0-1431-A3C0-D27C-96DB6FAA5DA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65172" y="2395831"/>
            <a:ext cx="3009977" cy="422664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3623832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64452D-2ABE-40AC-BFB6-754C1AD33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483" y="940239"/>
            <a:ext cx="3170733" cy="5295461"/>
          </a:xfrm>
          <a:solidFill>
            <a:schemeClr val="bg1">
              <a:lumMod val="5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>
            <a:normAutofit/>
          </a:bodyPr>
          <a:lstStyle/>
          <a:p>
            <a:br>
              <a:rPr lang="en-US" b="1" spc="-100" dirty="0">
                <a:solidFill>
                  <a:schemeClr val="bg1"/>
                </a:solidFill>
              </a:rPr>
            </a:br>
            <a:br>
              <a:rPr lang="en-US" b="1" spc="-100" dirty="0">
                <a:solidFill>
                  <a:schemeClr val="bg1"/>
                </a:solidFill>
              </a:rPr>
            </a:br>
            <a:r>
              <a:rPr lang="en-US" b="1" spc="-100" dirty="0">
                <a:solidFill>
                  <a:schemeClr val="bg1"/>
                </a:solidFill>
              </a:rPr>
              <a:t>Let’s </a:t>
            </a:r>
            <a:r>
              <a:rPr lang="en-US" b="1" spc="-100" dirty="0" err="1">
                <a:solidFill>
                  <a:schemeClr val="bg1"/>
                </a:solidFill>
              </a:rPr>
              <a:t>summarise</a:t>
            </a:r>
            <a:r>
              <a:rPr lang="en-US" b="1" spc="-100" dirty="0">
                <a:solidFill>
                  <a:schemeClr val="bg1"/>
                </a:solidFill>
              </a:rPr>
              <a:t>!</a:t>
            </a:r>
            <a:br>
              <a:rPr lang="en-US" spc="-100" dirty="0"/>
            </a:br>
            <a:endParaRPr lang="en-US" spc="-1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CB5CC38-BB7E-4B38-903E-AA54341D9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67642" y="940239"/>
            <a:ext cx="8324308" cy="3871722"/>
          </a:xfrm>
        </p:spPr>
        <p:txBody>
          <a:bodyPr>
            <a:noAutofit/>
          </a:bodyPr>
          <a:lstStyle/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Let school know about any changes in family circumstance</a:t>
            </a: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Engage with the school – attend meetings and parent evenings</a:t>
            </a: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Ensure your child attends all medical appointments and general check ups – many health factors: eyesight, hearing etc. impact on learning </a:t>
            </a: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Show your child that education matters – celebrate every success</a:t>
            </a: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Share books, learning and play with your child</a:t>
            </a: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Support their confidence in always having a go</a:t>
            </a: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Reinforce the ‘Power of Yet’</a:t>
            </a: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Support and encourage your children to talk</a:t>
            </a:r>
          </a:p>
          <a:p>
            <a:r>
              <a:rPr lang="en-GB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Back the school to other families and contribute to its success</a:t>
            </a:r>
          </a:p>
        </p:txBody>
      </p:sp>
      <p:pic>
        <p:nvPicPr>
          <p:cNvPr id="13" name="Picture 12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4900CC88-9296-4F5D-A6D9-FE6A282FE9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674" y="325713"/>
            <a:ext cx="2546350" cy="215792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147096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FEC590B-3306-47E9-BD67-97F3F76169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0" name="Color">
              <a:extLst>
                <a:ext uri="{FF2B5EF4-FFF2-40B4-BE49-F238E27FC236}">
                  <a16:creationId xmlns:a16="http://schemas.microsoft.com/office/drawing/2014/main" id="{54F87DBC-E43C-4CE4-A8C5-61E3D6819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" name="Color">
              <a:extLst>
                <a:ext uri="{FF2B5EF4-FFF2-40B4-BE49-F238E27FC236}">
                  <a16:creationId xmlns:a16="http://schemas.microsoft.com/office/drawing/2014/main" id="{CD39A88A-7F84-4ACA-877B-E28BC26CD8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47AAF5E-1692-48C9-98FB-6432BF0BC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F36A26D-E71D-4663-B197-8B7BFA37AD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8A821CEB-DA96-4952-93B9-81F9C42BAD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8C8EDE0-D69B-4F65-9AB7-DDE7EAD78EE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46F0982-BF10-4BF6-842A-F631654FF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2B313509-2128-42CA-81B6-C9EC23E44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589188C-E06E-4F8A-BDD1-02ADF1408F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6B4E610F-FCD0-483F-B9F2-6DF2C28FE8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F38C6DF-4CBE-98D1-EEC9-4C0C69D773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015" y="429948"/>
            <a:ext cx="10558405" cy="1343767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48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How can you support learning skills over the summer?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8BF9AA-2902-58BF-73C4-2E4B796E188B}"/>
              </a:ext>
            </a:extLst>
          </p:cNvPr>
          <p:cNvSpPr/>
          <p:nvPr/>
        </p:nvSpPr>
        <p:spPr>
          <a:xfrm>
            <a:off x="393697" y="1466280"/>
            <a:ext cx="3557203" cy="105020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Keep reading habits going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32C4E1-3D81-F322-4FF6-C24C3DBE58BC}"/>
              </a:ext>
            </a:extLst>
          </p:cNvPr>
          <p:cNvSpPr/>
          <p:nvPr/>
        </p:nvSpPr>
        <p:spPr>
          <a:xfrm>
            <a:off x="4315874" y="3812005"/>
            <a:ext cx="3557203" cy="105020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Play board games and catch moments for number in everyday situations and games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CC4D3B7-36E0-A51A-2683-C0A59C479977}"/>
              </a:ext>
            </a:extLst>
          </p:cNvPr>
          <p:cNvSpPr/>
          <p:nvPr/>
        </p:nvSpPr>
        <p:spPr>
          <a:xfrm>
            <a:off x="532273" y="3111935"/>
            <a:ext cx="3557203" cy="105020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Stimulate creativity and curiosity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3A5F75-74A7-42BD-C824-69D71B0CC8C4}"/>
              </a:ext>
            </a:extLst>
          </p:cNvPr>
          <p:cNvSpPr/>
          <p:nvPr/>
        </p:nvSpPr>
        <p:spPr>
          <a:xfrm>
            <a:off x="4028338" y="5343949"/>
            <a:ext cx="3557203" cy="105020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Make learning social 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5A0E71B-7242-E0F1-9DEE-1D11F9D5A754}"/>
              </a:ext>
            </a:extLst>
          </p:cNvPr>
          <p:cNvSpPr/>
          <p:nvPr/>
        </p:nvSpPr>
        <p:spPr>
          <a:xfrm>
            <a:off x="307269" y="4587810"/>
            <a:ext cx="3557203" cy="105020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Look for ways of building Executive Functioning Skills 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5970128-77FC-2E9B-BC12-DD7F71A36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3649" y="3833974"/>
            <a:ext cx="3102007" cy="2715063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97F7D99F-9C72-0D05-DA9C-B6AA21242A10}"/>
              </a:ext>
            </a:extLst>
          </p:cNvPr>
          <p:cNvSpPr/>
          <p:nvPr/>
        </p:nvSpPr>
        <p:spPr>
          <a:xfrm>
            <a:off x="4323101" y="2139369"/>
            <a:ext cx="3557203" cy="1050205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Explore the natural world around us and when on holiday 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4E2BB973-0F9B-D240-9B58-FAF857A74D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3148" y="1237006"/>
            <a:ext cx="2300898" cy="228053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11997068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872E216-E8C5-E394-564B-7B6B9D07A3E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91" r="1919" b="16868"/>
          <a:stretch>
            <a:fillRect/>
          </a:stretch>
        </p:blipFill>
        <p:spPr bwMode="auto">
          <a:xfrm>
            <a:off x="2283425" y="131618"/>
            <a:ext cx="6541920" cy="6566846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5E2C5AAE-5336-13A4-4580-C56CC8D53426}"/>
              </a:ext>
            </a:extLst>
          </p:cNvPr>
          <p:cNvSpPr/>
          <p:nvPr/>
        </p:nvSpPr>
        <p:spPr>
          <a:xfrm>
            <a:off x="9068535" y="1441450"/>
            <a:ext cx="2564665" cy="1987550"/>
          </a:xfrm>
          <a:prstGeom prst="wedgeRoundRectCallout">
            <a:avLst>
              <a:gd name="adj1" fmla="val 50722"/>
              <a:gd name="adj2" fmla="val 89337"/>
              <a:gd name="adj3" fmla="val 16667"/>
            </a:avLst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</a:rPr>
              <a:t>Skills to keep practicing over the break</a:t>
            </a:r>
          </a:p>
        </p:txBody>
      </p:sp>
    </p:spTree>
    <p:extLst>
      <p:ext uri="{BB962C8B-B14F-4D97-AF65-F5344CB8AC3E}">
        <p14:creationId xmlns:p14="http://schemas.microsoft.com/office/powerpoint/2010/main" val="36925255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C552714D-0746-516F-8E04-8CD9710DDD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V="1">
            <a:off x="0" y="4851085"/>
            <a:ext cx="12202174" cy="2020500"/>
            <a:chOff x="0" y="-29768"/>
            <a:chExt cx="12202174" cy="1519356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CA41354-436C-9656-0817-56B6CF8CDB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41412" y="-5371175"/>
              <a:ext cx="1519350" cy="12202174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7863EEE-38BD-6BC9-BA81-2F33679D35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289101" y="-1429602"/>
              <a:ext cx="1507122" cy="4319024"/>
            </a:xfrm>
            <a:prstGeom prst="rect">
              <a:avLst/>
            </a:prstGeom>
            <a:gradFill>
              <a:gsLst>
                <a:gs pos="5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0A65459-0869-1AF9-758A-0BF65F1282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2880884" y="-2910652"/>
              <a:ext cx="1519356" cy="7281123"/>
            </a:xfrm>
            <a:prstGeom prst="rect">
              <a:avLst/>
            </a:prstGeom>
            <a:gradFill>
              <a:gsLst>
                <a:gs pos="2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75000"/>
                    <a:alpha val="70000"/>
                  </a:schemeClr>
                </a:gs>
              </a:gsLst>
              <a:lin ang="10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09D5BAF-87FE-3B2C-8E72-A4BDB2A27F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155" y="5554768"/>
            <a:ext cx="8949690" cy="702264"/>
          </a:xfrm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5400" dirty="0">
                <a:solidFill>
                  <a:srgbClr val="FFFFFF"/>
                </a:solidFill>
              </a:rPr>
              <a:t>Ideas for the summer…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79D3A1F-03DC-E9C0-398A-37F925A39791}"/>
              </a:ext>
            </a:extLst>
          </p:cNvPr>
          <p:cNvSpPr txBox="1"/>
          <p:nvPr/>
        </p:nvSpPr>
        <p:spPr>
          <a:xfrm>
            <a:off x="4828112" y="3684693"/>
            <a:ext cx="3735069" cy="5046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US" sz="2000" b="1" dirty="0"/>
              <a:t>https://readingagency.org.uk/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AAF1BD-FF91-5041-94D2-648484D26B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32" y="168542"/>
            <a:ext cx="4690980" cy="4515069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8F37A51-C1D7-C019-D1BF-321A779660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8112" y="1105338"/>
            <a:ext cx="3861264" cy="2085082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1D3857-3AC9-E5DC-FCDA-A4F23EC9546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7600" y="60853"/>
            <a:ext cx="3317268" cy="4639538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261902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98AC0FC-8442-3B2B-539B-97DA40D9A8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620" y="517098"/>
            <a:ext cx="10058400" cy="988213"/>
          </a:xfrm>
          <a:solidFill>
            <a:schemeClr val="accent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Links to advice and support…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A0962F-E99D-1220-B156-09DF51A9D4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2426" y="2280099"/>
            <a:ext cx="10122774" cy="3889346"/>
          </a:xfrm>
          <a:solidFill>
            <a:schemeClr val="bg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b="1" dirty="0"/>
              <a:t>www.autism.or.uk      </a:t>
            </a:r>
          </a:p>
          <a:p>
            <a:pPr marL="0" indent="0">
              <a:buNone/>
            </a:pPr>
            <a:r>
              <a:rPr lang="en-GB" sz="2400" b="1" dirty="0"/>
              <a:t>www.acamh.org.uk/learning                                        </a:t>
            </a:r>
          </a:p>
          <a:p>
            <a:pPr marL="0" indent="0">
              <a:buNone/>
            </a:pPr>
            <a:r>
              <a:rPr lang="en-GB" sz="2400" b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www.minded.org.uk</a:t>
            </a:r>
            <a:endParaRPr lang="en-GB" sz="2400" b="1" dirty="0"/>
          </a:p>
          <a:p>
            <a:pPr marL="0" indent="0">
              <a:buNone/>
            </a:pPr>
            <a:r>
              <a:rPr lang="en-GB" sz="2400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www.headstogether.org.uk</a:t>
            </a:r>
            <a:endParaRPr lang="en-GB" sz="2400" b="1" dirty="0"/>
          </a:p>
          <a:p>
            <a:pPr marL="0" indent="0">
              <a:buNone/>
            </a:pPr>
            <a:r>
              <a:rPr lang="en-GB" sz="2400" b="1" dirty="0"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www.kidscape.org.uk</a:t>
            </a:r>
            <a:endParaRPr lang="en-GB" sz="2400" b="1" dirty="0"/>
          </a:p>
          <a:p>
            <a:pPr marL="0" indent="0">
              <a:buNone/>
            </a:pPr>
            <a:endParaRPr lang="en-GB" sz="2000" b="1" dirty="0"/>
          </a:p>
          <a:p>
            <a:pPr marL="0" indent="0">
              <a:buNone/>
            </a:pPr>
            <a:r>
              <a:rPr lang="en-GB" sz="2000" b="1" dirty="0"/>
              <a:t>Thank you for listening, have a                                                                                                                              wonderful summer!!</a:t>
            </a:r>
          </a:p>
          <a:p>
            <a:pPr marL="0" indent="0">
              <a:buNone/>
            </a:pPr>
            <a:endParaRPr lang="en-GB" sz="2000" b="1" dirty="0"/>
          </a:p>
          <a:p>
            <a:pPr marL="0" indent="0">
              <a:buNone/>
            </a:pPr>
            <a:r>
              <a:rPr lang="en-GB" sz="2000" b="1" dirty="0"/>
              <a:t>Paul Cabb, Social Eyes </a:t>
            </a:r>
          </a:p>
          <a:p>
            <a:pPr marL="0" indent="0">
              <a:buNone/>
            </a:pPr>
            <a:endParaRPr lang="en-GB" sz="2000" b="1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54CCDC0-AD44-EF59-773B-711FFF1821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84" t="16546" r="58434" b="28836"/>
          <a:stretch/>
        </p:blipFill>
        <p:spPr>
          <a:xfrm>
            <a:off x="6057463" y="2351904"/>
            <a:ext cx="4935557" cy="3745736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B8697FE-9B4B-9DEF-E99D-8F06E27716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66A323-5E47-4BE4-B63B-AA79E1D0AA95}" type="slidenum">
              <a:rPr lang="en-GB" smtClean="0"/>
              <a:t>26</a:t>
            </a:fld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2E59E589-1571-C3F5-90C0-C116749833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161"/>
          <a:stretch/>
        </p:blipFill>
        <p:spPr bwMode="auto">
          <a:xfrm>
            <a:off x="3729445" y="5025429"/>
            <a:ext cx="1263469" cy="1144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247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32" name="Rectangle 5131">
            <a:extLst>
              <a:ext uri="{FF2B5EF4-FFF2-40B4-BE49-F238E27FC236}">
                <a16:creationId xmlns:a16="http://schemas.microsoft.com/office/drawing/2014/main" id="{99ED5833-B85B-4103-8A3B-CAB0308E6C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6CA363-4CA8-BA6C-93D1-52D57AE493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0" y="320065"/>
            <a:ext cx="10515600" cy="1860400"/>
          </a:xfrm>
          <a:solidFill>
            <a:schemeClr val="accent2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sz="60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Thank you for joining us and best wishes for the new school year</a:t>
            </a:r>
          </a:p>
        </p:txBody>
      </p:sp>
      <p:pic>
        <p:nvPicPr>
          <p:cNvPr id="5122" name="Picture 2" descr="A group of children walking down the street&#10;&#10;AI-generated content may be incorrect.">
            <a:extLst>
              <a:ext uri="{FF2B5EF4-FFF2-40B4-BE49-F238E27FC236}">
                <a16:creationId xmlns:a16="http://schemas.microsoft.com/office/drawing/2014/main" id="{0DB17D05-9AB0-1A74-2363-7616DB200BB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" b="15697"/>
          <a:stretch>
            <a:fillRect/>
          </a:stretch>
        </p:blipFill>
        <p:spPr bwMode="auto">
          <a:xfrm>
            <a:off x="4530984" y="2665380"/>
            <a:ext cx="6327516" cy="3559241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09F996B3-0CCE-4545-BC27-C6FB5F9E14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401" y="831463"/>
            <a:ext cx="2005486" cy="1782655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418A870-16E9-E6B2-4654-96AEAA1AC8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495" y="2032145"/>
            <a:ext cx="2572905" cy="4567997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9829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1422</Words>
  <Application>Microsoft Office PowerPoint</Application>
  <PresentationFormat>Widescreen</PresentationFormat>
  <Paragraphs>149</Paragraphs>
  <Slides>27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Aptos</vt:lpstr>
      <vt:lpstr>Aptos Display</vt:lpstr>
      <vt:lpstr>Arial</vt:lpstr>
      <vt:lpstr>Calibri</vt:lpstr>
      <vt:lpstr>Wingdings</vt:lpstr>
      <vt:lpstr>Office Theme</vt:lpstr>
      <vt:lpstr>Stepping into next year at  Wickham Common</vt:lpstr>
      <vt:lpstr>PowerPoint Presentation</vt:lpstr>
      <vt:lpstr>How was this year for you and your family?  What skills did your child learn/develop?  How have they grown and changed?</vt:lpstr>
      <vt:lpstr> Looking ahead to a new school year can be…</vt:lpstr>
      <vt:lpstr> However, it can also feel…</vt:lpstr>
      <vt:lpstr>PowerPoint Presentation</vt:lpstr>
      <vt:lpstr>PowerPoint Presentation</vt:lpstr>
      <vt:lpstr>For ASC children:</vt:lpstr>
      <vt:lpstr>PowerPoint Presentation</vt:lpstr>
      <vt:lpstr>For ADHD:</vt:lpstr>
      <vt:lpstr>PowerPoint Presentation</vt:lpstr>
      <vt:lpstr>What can you do to support the step into next year?</vt:lpstr>
      <vt:lpstr>Celebrate their achievements…</vt:lpstr>
      <vt:lpstr>PowerPoint Presentation</vt:lpstr>
      <vt:lpstr>How can we all help this transition?</vt:lpstr>
      <vt:lpstr>Look at personal goals for your child…</vt:lpstr>
      <vt:lpstr>PowerPoint Presentation</vt:lpstr>
      <vt:lpstr>How can Wickham Common help your child transition? </vt:lpstr>
      <vt:lpstr>What can Wickham Common do to support your child into next year?</vt:lpstr>
      <vt:lpstr>Q. What if there have been changes at home?  A. Let the school know and work together</vt:lpstr>
      <vt:lpstr>PowerPoint Presentation</vt:lpstr>
      <vt:lpstr>  Let’s summarise! </vt:lpstr>
      <vt:lpstr>How can you support learning skills over the summer?</vt:lpstr>
      <vt:lpstr>PowerPoint Presentation</vt:lpstr>
      <vt:lpstr>Ideas for the summer…</vt:lpstr>
      <vt:lpstr>Links to advice and support…</vt:lpstr>
      <vt:lpstr>Thank you for joining us and best wishes for the new school year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Stepping into next year at  Wickham Common</dc:title>
  <dc:creator>Paul Cabb</dc:creator>
  <cp:lastModifiedBy>Sophie Anderson-Whiley</cp:lastModifiedBy>
  <cp:revision>3</cp:revision>
  <dcterms:created xsi:type="dcterms:W3CDTF">2026-03-30T15:42:14Z</dcterms:created>
  <dcterms:modified xsi:type="dcterms:W3CDTF">2026-06-02T10:28:48Z</dcterms:modified>
</cp:coreProperties>
</file>