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87" r:id="rId4"/>
  </p:sldMasterIdLst>
  <p:notesMasterIdLst>
    <p:notesMasterId r:id="rId25"/>
  </p:notesMasterIdLst>
  <p:handoutMasterIdLst>
    <p:handoutMasterId r:id="rId26"/>
  </p:handoutMasterIdLst>
  <p:sldIdLst>
    <p:sldId id="256" r:id="rId5"/>
    <p:sldId id="267" r:id="rId6"/>
    <p:sldId id="257" r:id="rId7"/>
    <p:sldId id="708" r:id="rId8"/>
    <p:sldId id="709" r:id="rId9"/>
    <p:sldId id="707" r:id="rId10"/>
    <p:sldId id="268" r:id="rId11"/>
    <p:sldId id="705" r:id="rId12"/>
    <p:sldId id="292" r:id="rId13"/>
    <p:sldId id="275" r:id="rId14"/>
    <p:sldId id="288" r:id="rId15"/>
    <p:sldId id="289" r:id="rId16"/>
    <p:sldId id="290" r:id="rId17"/>
    <p:sldId id="291" r:id="rId18"/>
    <p:sldId id="692" r:id="rId19"/>
    <p:sldId id="276" r:id="rId20"/>
    <p:sldId id="274" r:id="rId21"/>
    <p:sldId id="706" r:id="rId22"/>
    <p:sldId id="265" r:id="rId23"/>
    <p:sldId id="273"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0" autoAdjust="0"/>
    <p:restoredTop sz="94660"/>
  </p:normalViewPr>
  <p:slideViewPr>
    <p:cSldViewPr snapToGrid="0">
      <p:cViewPr varScale="1">
        <p:scale>
          <a:sx n="113" d="100"/>
          <a:sy n="113" d="100"/>
        </p:scale>
        <p:origin x="336" y="102"/>
      </p:cViewPr>
      <p:guideLst/>
    </p:cSldViewPr>
  </p:slideViewPr>
  <p:notesTextViewPr>
    <p:cViewPr>
      <p:scale>
        <a:sx n="1" d="1"/>
        <a:sy n="1" d="1"/>
      </p:scale>
      <p:origin x="0" y="0"/>
    </p:cViewPr>
  </p:notesTextViewPr>
  <p:notesViewPr>
    <p:cSldViewPr snapToGrid="0">
      <p:cViewPr varScale="1">
        <p:scale>
          <a:sx n="100" d="100"/>
          <a:sy n="100" d="100"/>
        </p:scale>
        <p:origin x="355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26C0D48-5544-4D1E-92ED-7D29602D5AD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5A546F38-6843-4BA4-9087-99FDAC1368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09CBA5D-70F1-42C2-A064-BF256FC2CCB6}" type="datetime1">
              <a:rPr lang="en-GB" smtClean="0"/>
              <a:t>09/06/2025</a:t>
            </a:fld>
            <a:endParaRPr lang="en-GB" dirty="0"/>
          </a:p>
        </p:txBody>
      </p:sp>
      <p:sp>
        <p:nvSpPr>
          <p:cNvPr id="4" name="Footer Placeholder 3">
            <a:extLst>
              <a:ext uri="{FF2B5EF4-FFF2-40B4-BE49-F238E27FC236}">
                <a16:creationId xmlns:a16="http://schemas.microsoft.com/office/drawing/2014/main" id="{404D4C3A-831C-48BC-BBE8-779D180697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B78A2E2F-4EBC-4E26-BCA0-463636F0B3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ED2A560-1C91-4773-B7AC-4FDF7293DAA3}" type="slidenum">
              <a:rPr lang="en-GB" smtClean="0"/>
              <a:t>‹#›</a:t>
            </a:fld>
            <a:endParaRPr lang="en-GB" dirty="0"/>
          </a:p>
        </p:txBody>
      </p:sp>
    </p:spTree>
    <p:extLst>
      <p:ext uri="{BB962C8B-B14F-4D97-AF65-F5344CB8AC3E}">
        <p14:creationId xmlns:p14="http://schemas.microsoft.com/office/powerpoint/2010/main" val="16795720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D473A957-99AC-4F47-A55D-942844093EFA}" type="datetime1">
              <a:rPr lang="en-GB" noProof="0" smtClean="0"/>
              <a:t>09/06/2025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3F167F0-0840-1348-BFE4-C6298BBC0698}" type="slidenum">
              <a:rPr lang="en-GB" noProof="0" smtClean="0"/>
              <a:t>‹#›</a:t>
            </a:fld>
            <a:endParaRPr lang="en-GB" noProof="0" dirty="0"/>
          </a:p>
        </p:txBody>
      </p:sp>
    </p:spTree>
    <p:extLst>
      <p:ext uri="{BB962C8B-B14F-4D97-AF65-F5344CB8AC3E}">
        <p14:creationId xmlns:p14="http://schemas.microsoft.com/office/powerpoint/2010/main" val="148990477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F167F0-0840-1348-BFE4-C6298BBC0698}" type="slidenum">
              <a:rPr lang="en-GB" smtClean="0"/>
              <a:t>1</a:t>
            </a:fld>
            <a:endParaRPr lang="en-GB" dirty="0"/>
          </a:p>
        </p:txBody>
      </p:sp>
    </p:spTree>
    <p:extLst>
      <p:ext uri="{BB962C8B-B14F-4D97-AF65-F5344CB8AC3E}">
        <p14:creationId xmlns:p14="http://schemas.microsoft.com/office/powerpoint/2010/main" val="3612457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F167F0-0840-1348-BFE4-C6298BBC0698}" type="slidenum">
              <a:rPr lang="en-GB" smtClean="0"/>
              <a:t>2</a:t>
            </a:fld>
            <a:endParaRPr lang="en-GB" dirty="0"/>
          </a:p>
        </p:txBody>
      </p:sp>
    </p:spTree>
    <p:extLst>
      <p:ext uri="{BB962C8B-B14F-4D97-AF65-F5344CB8AC3E}">
        <p14:creationId xmlns:p14="http://schemas.microsoft.com/office/powerpoint/2010/main" val="3668286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F167F0-0840-1348-BFE4-C6298BBC0698}" type="slidenum">
              <a:rPr lang="en-GB" smtClean="0"/>
              <a:t>3</a:t>
            </a:fld>
            <a:endParaRPr lang="en-GB" dirty="0"/>
          </a:p>
        </p:txBody>
      </p:sp>
    </p:spTree>
    <p:extLst>
      <p:ext uri="{BB962C8B-B14F-4D97-AF65-F5344CB8AC3E}">
        <p14:creationId xmlns:p14="http://schemas.microsoft.com/office/powerpoint/2010/main" val="3467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F167F0-0840-1348-BFE4-C6298BBC0698}" type="slidenum">
              <a:rPr lang="en-GB" smtClean="0"/>
              <a:t>7</a:t>
            </a:fld>
            <a:endParaRPr lang="en-GB" dirty="0"/>
          </a:p>
        </p:txBody>
      </p:sp>
    </p:spTree>
    <p:extLst>
      <p:ext uri="{BB962C8B-B14F-4D97-AF65-F5344CB8AC3E}">
        <p14:creationId xmlns:p14="http://schemas.microsoft.com/office/powerpoint/2010/main" val="1648097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CA94A-561D-7FF9-FF02-1C22B9CDD8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F70277-99A0-0258-2EBD-3B7AF26FE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FA7704-9D3C-FF38-B587-3F1F576C123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109B039-1CB0-EA0B-0D02-C2EF1FE027F4}"/>
              </a:ext>
            </a:extLst>
          </p:cNvPr>
          <p:cNvSpPr>
            <a:spLocks noGrp="1"/>
          </p:cNvSpPr>
          <p:nvPr>
            <p:ph type="sldNum" sz="quarter" idx="10"/>
          </p:nvPr>
        </p:nvSpPr>
        <p:spPr/>
        <p:txBody>
          <a:bodyPr/>
          <a:lstStyle/>
          <a:p>
            <a:pPr rtl="0"/>
            <a:fld id="{A3F167F0-0840-1348-BFE4-C6298BBC0698}" type="slidenum">
              <a:rPr lang="en-GB" smtClean="0"/>
              <a:t>8</a:t>
            </a:fld>
            <a:endParaRPr lang="en-GB" dirty="0"/>
          </a:p>
        </p:txBody>
      </p:sp>
    </p:spTree>
    <p:extLst>
      <p:ext uri="{BB962C8B-B14F-4D97-AF65-F5344CB8AC3E}">
        <p14:creationId xmlns:p14="http://schemas.microsoft.com/office/powerpoint/2010/main" val="3201450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2B67B-1FBD-C508-1788-1576650FF1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7C7D28-54A1-7418-FC4E-69DB3C75E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856641-01A9-F79F-24F7-C17B84972ED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5B718B-37EC-79C9-868C-6A9D4FDA10DF}"/>
              </a:ext>
            </a:extLst>
          </p:cNvPr>
          <p:cNvSpPr>
            <a:spLocks noGrp="1"/>
          </p:cNvSpPr>
          <p:nvPr>
            <p:ph type="sldNum" sz="quarter" idx="10"/>
          </p:nvPr>
        </p:nvSpPr>
        <p:spPr/>
        <p:txBody>
          <a:bodyPr/>
          <a:lstStyle/>
          <a:p>
            <a:pPr rtl="0"/>
            <a:fld id="{A3F167F0-0840-1348-BFE4-C6298BBC0698}" type="slidenum">
              <a:rPr lang="en-GB" smtClean="0"/>
              <a:t>10</a:t>
            </a:fld>
            <a:endParaRPr lang="en-GB" dirty="0"/>
          </a:p>
        </p:txBody>
      </p:sp>
    </p:spTree>
    <p:extLst>
      <p:ext uri="{BB962C8B-B14F-4D97-AF65-F5344CB8AC3E}">
        <p14:creationId xmlns:p14="http://schemas.microsoft.com/office/powerpoint/2010/main" val="960050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F167F0-0840-1348-BFE4-C6298BBC0698}" type="slidenum">
              <a:rPr lang="en-GB" smtClean="0"/>
              <a:t>19</a:t>
            </a:fld>
            <a:endParaRPr lang="en-GB" dirty="0"/>
          </a:p>
        </p:txBody>
      </p:sp>
    </p:spTree>
    <p:extLst>
      <p:ext uri="{BB962C8B-B14F-4D97-AF65-F5344CB8AC3E}">
        <p14:creationId xmlns:p14="http://schemas.microsoft.com/office/powerpoint/2010/main" val="1195160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19987-2788-0AAD-B266-ECE36FEB7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B8D9CB-5FE7-4CC5-ECA8-316A567575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72C075-341F-F75A-04E6-FC098D0BB18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7CCB7AD-97CF-CD57-D008-24714DCEBF1B}"/>
              </a:ext>
            </a:extLst>
          </p:cNvPr>
          <p:cNvSpPr>
            <a:spLocks noGrp="1"/>
          </p:cNvSpPr>
          <p:nvPr>
            <p:ph type="sldNum" sz="quarter" idx="10"/>
          </p:nvPr>
        </p:nvSpPr>
        <p:spPr/>
        <p:txBody>
          <a:bodyPr/>
          <a:lstStyle/>
          <a:p>
            <a:pPr rtl="0"/>
            <a:fld id="{A3F167F0-0840-1348-BFE4-C6298BBC0698}" type="slidenum">
              <a:rPr lang="en-GB" smtClean="0"/>
              <a:t>20</a:t>
            </a:fld>
            <a:endParaRPr lang="en-GB" dirty="0"/>
          </a:p>
        </p:txBody>
      </p:sp>
    </p:spTree>
    <p:extLst>
      <p:ext uri="{BB962C8B-B14F-4D97-AF65-F5344CB8AC3E}">
        <p14:creationId xmlns:p14="http://schemas.microsoft.com/office/powerpoint/2010/main" val="793823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316457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fld id="{DF8C37AF-E5A7-4FCE-9806-1707768E81C6}"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807803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817AF083-24A6-4622-8B81-3CECE9F27C90}"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1411593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rtl="0"/>
            <a:fld id="{26592B87-39E7-496E-A8FC-43C3A958AC1B}" type="datetime1">
              <a:rPr lang="en-GB" noProof="0" smtClean="0"/>
              <a:t>09/06/2025</a:t>
            </a:fld>
            <a:endParaRPr lang="en-GB" noProof="0" dirty="0"/>
          </a:p>
        </p:txBody>
      </p:sp>
      <p:sp>
        <p:nvSpPr>
          <p:cNvPr id="6" name="Footer Placeholder 5"/>
          <p:cNvSpPr>
            <a:spLocks noGrp="1"/>
          </p:cNvSpPr>
          <p:nvPr>
            <p:ph type="ftr" sz="quarter" idx="11"/>
          </p:nvPr>
        </p:nvSpPr>
        <p:spPr/>
        <p:txBody>
          <a:bodyPr/>
          <a:lstStyle/>
          <a:p>
            <a:pPr rtl="0"/>
            <a:endParaRPr lang="en-GB" noProof="0" dirty="0"/>
          </a:p>
        </p:txBody>
      </p:sp>
      <p:sp>
        <p:nvSpPr>
          <p:cNvPr id="7" name="Slide Number Placeholder 6"/>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3757086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rtl="0"/>
            <a:fld id="{9AE2A203-2E25-4604-90BA-CC457ED7BDCE}" type="datetime1">
              <a:rPr lang="en-GB" noProof="0" smtClean="0"/>
              <a:t>09/06/2025</a:t>
            </a:fld>
            <a:endParaRPr lang="en-GB" noProof="0" dirty="0"/>
          </a:p>
        </p:txBody>
      </p:sp>
      <p:sp>
        <p:nvSpPr>
          <p:cNvPr id="8" name="Footer Placeholder 7"/>
          <p:cNvSpPr>
            <a:spLocks noGrp="1"/>
          </p:cNvSpPr>
          <p:nvPr>
            <p:ph type="ftr" sz="quarter" idx="11"/>
          </p:nvPr>
        </p:nvSpPr>
        <p:spPr/>
        <p:txBody>
          <a:bodyPr/>
          <a:lstStyle/>
          <a:p>
            <a:pPr rtl="0"/>
            <a:endParaRPr lang="en-GB" noProof="0" dirty="0"/>
          </a:p>
        </p:txBody>
      </p:sp>
      <p:sp>
        <p:nvSpPr>
          <p:cNvPr id="9" name="Slide Number Placeholder 8"/>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54430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rtl="0"/>
            <a:fld id="{E1B64900-8877-41BB-8615-9BE5269FD876}" type="datetime1">
              <a:rPr lang="en-GB" noProof="0" smtClean="0"/>
              <a:t>09/06/2025</a:t>
            </a:fld>
            <a:endParaRPr lang="en-GB" noProof="0" dirty="0"/>
          </a:p>
        </p:txBody>
      </p:sp>
      <p:sp>
        <p:nvSpPr>
          <p:cNvPr id="4" name="Footer Placeholder 3"/>
          <p:cNvSpPr>
            <a:spLocks noGrp="1"/>
          </p:cNvSpPr>
          <p:nvPr>
            <p:ph type="ftr" sz="quarter" idx="11"/>
          </p:nvPr>
        </p:nvSpPr>
        <p:spPr/>
        <p:txBody>
          <a:bodyPr/>
          <a:lstStyle/>
          <a:p>
            <a:pPr rtl="0"/>
            <a:endParaRPr lang="en-GB" noProof="0" dirty="0"/>
          </a:p>
        </p:txBody>
      </p:sp>
      <p:sp>
        <p:nvSpPr>
          <p:cNvPr id="5" name="Slide Number Placeholder 4"/>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2577626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48C3D072-F03E-459C-ADE7-3AFE5F8D421E}" type="datetime1">
              <a:rPr lang="en-GB" noProof="0" smtClean="0"/>
              <a:t>09/06/2025</a:t>
            </a:fld>
            <a:endParaRPr lang="en-GB" noProof="0" dirty="0"/>
          </a:p>
        </p:txBody>
      </p:sp>
      <p:sp>
        <p:nvSpPr>
          <p:cNvPr id="3" name="Footer Placeholder 2"/>
          <p:cNvSpPr>
            <a:spLocks noGrp="1"/>
          </p:cNvSpPr>
          <p:nvPr>
            <p:ph type="ftr" sz="quarter" idx="11"/>
          </p:nvPr>
        </p:nvSpPr>
        <p:spPr/>
        <p:txBody>
          <a:bodyPr/>
          <a:lstStyle/>
          <a:p>
            <a:pPr rtl="0"/>
            <a:endParaRPr lang="en-GB" noProof="0" dirty="0"/>
          </a:p>
        </p:txBody>
      </p:sp>
      <p:sp>
        <p:nvSpPr>
          <p:cNvPr id="4" name="Slide Number Placeholder 3"/>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2322546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6" name="Footer Placeholder 5"/>
          <p:cNvSpPr>
            <a:spLocks noGrp="1"/>
          </p:cNvSpPr>
          <p:nvPr>
            <p:ph type="ftr" sz="quarter" idx="11"/>
          </p:nvPr>
        </p:nvSpPr>
        <p:spPr/>
        <p:txBody>
          <a:bodyPr/>
          <a:lstStyle/>
          <a:p>
            <a:pPr rtl="0"/>
            <a:endParaRPr lang="en-GB" noProof="0" dirty="0"/>
          </a:p>
        </p:txBody>
      </p:sp>
      <p:sp>
        <p:nvSpPr>
          <p:cNvPr id="7" name="Slide Number Placeholder 6"/>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400633172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rtl="0"/>
            <a:fld id="{BE416078-4A46-4D08-BD33-A6AF1D46E250}" type="datetime1">
              <a:rPr lang="en-GB" noProof="0" smtClean="0"/>
              <a:t>09/06/2025</a:t>
            </a:fld>
            <a:endParaRPr lang="en-GB" noProof="0" dirty="0"/>
          </a:p>
        </p:txBody>
      </p:sp>
      <p:sp>
        <p:nvSpPr>
          <p:cNvPr id="6" name="Footer Placeholder 5"/>
          <p:cNvSpPr>
            <a:spLocks noGrp="1"/>
          </p:cNvSpPr>
          <p:nvPr>
            <p:ph type="ftr" sz="quarter" idx="11"/>
          </p:nvPr>
        </p:nvSpPr>
        <p:spPr/>
        <p:txBody>
          <a:bodyPr/>
          <a:lstStyle/>
          <a:p>
            <a:pPr rtl="0"/>
            <a:endParaRPr lang="en-GB" noProof="0" dirty="0"/>
          </a:p>
        </p:txBody>
      </p:sp>
      <p:sp>
        <p:nvSpPr>
          <p:cNvPr id="7" name="Slide Number Placeholder 6"/>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3686751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4" name="Footer Placeholder 3"/>
          <p:cNvSpPr>
            <a:spLocks noGrp="1"/>
          </p:cNvSpPr>
          <p:nvPr>
            <p:ph type="ftr" sz="quarter" idx="11"/>
          </p:nvPr>
        </p:nvSpPr>
        <p:spPr/>
        <p:txBody>
          <a:bodyPr/>
          <a:lstStyle/>
          <a:p>
            <a:pPr rtl="0"/>
            <a:endParaRPr lang="en-GB" noProof="0" dirty="0"/>
          </a:p>
        </p:txBody>
      </p:sp>
      <p:sp>
        <p:nvSpPr>
          <p:cNvPr id="5" name="Slide Number Placeholder 4"/>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33885258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276416338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89840831"/>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1933155893"/>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6361820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133669976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1604148902"/>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11"/>
          </p:nvPr>
        </p:nvSpPr>
        <p:spPr/>
        <p:txBody>
          <a:bodyPr/>
          <a:lstStyle/>
          <a:p>
            <a:pPr rtl="0"/>
            <a:endParaRPr lang="en-GB" noProof="0" dirty="0"/>
          </a:p>
        </p:txBody>
      </p:sp>
      <p:sp>
        <p:nvSpPr>
          <p:cNvPr id="6" name="Slide Number Placeholder 5"/>
          <p:cNvSpPr>
            <a:spLocks noGrp="1"/>
          </p:cNvSpPr>
          <p:nvPr>
            <p:ph type="sldNum" sz="quarter" idx="12"/>
          </p:nvPr>
        </p:nvSpPr>
        <p:spPr/>
        <p:txBody>
          <a:body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4117222953"/>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Bullets as Icons 5X Vertical">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5B480622-FB8F-493B-9965-971B07D752E2}"/>
              </a:ext>
            </a:extLst>
          </p:cNvPr>
          <p:cNvSpPr>
            <a:spLocks noGrp="1"/>
          </p:cNvSpPr>
          <p:nvPr>
            <p:ph type="body" sz="quarter" idx="13" hasCustomPrompt="1"/>
          </p:nvPr>
        </p:nvSpPr>
        <p:spPr>
          <a:xfrm>
            <a:off x="6792913" y="1748812"/>
            <a:ext cx="3852000" cy="720000"/>
          </a:xfrm>
          <a:prstGeom prst="roundRect">
            <a:avLst/>
          </a:prstGeom>
          <a:solidFill>
            <a:schemeClr val="bg1">
              <a:lumMod val="95000"/>
            </a:schemeClr>
          </a:solidFill>
          <a:ln w="31750">
            <a:solidFill>
              <a:schemeClr val="accent1"/>
            </a:solidFill>
          </a:ln>
        </p:spPr>
        <p:txBody>
          <a:bodyPr rtlCol="0" anchor="ctr">
            <a:normAutofit/>
          </a:bodyPr>
          <a:lstStyle>
            <a:lvl1pPr marL="0" indent="0">
              <a:buNone/>
              <a:defRPr sz="2100">
                <a:solidFill>
                  <a:schemeClr val="tx1"/>
                </a:solidFill>
              </a:defRPr>
            </a:lvl1pPr>
          </a:lstStyle>
          <a:p>
            <a:pPr lvl="0" rtl="0"/>
            <a:r>
              <a:rPr lang="en-GB" noProof="0" dirty="0"/>
              <a:t>Text Item</a:t>
            </a:r>
          </a:p>
        </p:txBody>
      </p:sp>
      <p:sp>
        <p:nvSpPr>
          <p:cNvPr id="16" name="Text Placeholder 9">
            <a:extLst>
              <a:ext uri="{FF2B5EF4-FFF2-40B4-BE49-F238E27FC236}">
                <a16:creationId xmlns:a16="http://schemas.microsoft.com/office/drawing/2014/main" id="{2C5BC223-8B87-4685-A901-71B07847E41C}"/>
              </a:ext>
            </a:extLst>
          </p:cNvPr>
          <p:cNvSpPr>
            <a:spLocks noGrp="1"/>
          </p:cNvSpPr>
          <p:nvPr>
            <p:ph type="body" sz="quarter" idx="14" hasCustomPrompt="1"/>
          </p:nvPr>
        </p:nvSpPr>
        <p:spPr>
          <a:xfrm>
            <a:off x="6792913" y="2561156"/>
            <a:ext cx="3852000" cy="720000"/>
          </a:xfrm>
          <a:prstGeom prst="roundRect">
            <a:avLst/>
          </a:prstGeom>
          <a:solidFill>
            <a:schemeClr val="bg1">
              <a:lumMod val="95000"/>
            </a:schemeClr>
          </a:solidFill>
          <a:ln w="31750">
            <a:solidFill>
              <a:schemeClr val="accent2"/>
            </a:solidFill>
          </a:ln>
        </p:spPr>
        <p:txBody>
          <a:bodyPr rtlCol="0" anchor="ctr">
            <a:normAutofit/>
          </a:bodyPr>
          <a:lstStyle>
            <a:lvl1pPr marL="0" indent="0">
              <a:buNone/>
              <a:defRPr sz="2100">
                <a:solidFill>
                  <a:schemeClr val="tx1"/>
                </a:solidFill>
              </a:defRPr>
            </a:lvl1pPr>
          </a:lstStyle>
          <a:p>
            <a:pPr lvl="0" rtl="0"/>
            <a:r>
              <a:rPr lang="en-GB" noProof="0" dirty="0"/>
              <a:t>Text Item</a:t>
            </a:r>
          </a:p>
        </p:txBody>
      </p:sp>
      <p:sp>
        <p:nvSpPr>
          <p:cNvPr id="17" name="Text Placeholder 9">
            <a:extLst>
              <a:ext uri="{FF2B5EF4-FFF2-40B4-BE49-F238E27FC236}">
                <a16:creationId xmlns:a16="http://schemas.microsoft.com/office/drawing/2014/main" id="{1AE3DDF2-FC22-4381-9763-408FEF9648BD}"/>
              </a:ext>
            </a:extLst>
          </p:cNvPr>
          <p:cNvSpPr>
            <a:spLocks noGrp="1"/>
          </p:cNvSpPr>
          <p:nvPr>
            <p:ph type="body" sz="quarter" idx="15" hasCustomPrompt="1"/>
          </p:nvPr>
        </p:nvSpPr>
        <p:spPr>
          <a:xfrm>
            <a:off x="6792913" y="3373501"/>
            <a:ext cx="3852000" cy="720000"/>
          </a:xfrm>
          <a:prstGeom prst="roundRect">
            <a:avLst/>
          </a:prstGeom>
          <a:solidFill>
            <a:schemeClr val="bg1">
              <a:lumMod val="95000"/>
            </a:schemeClr>
          </a:solidFill>
          <a:ln w="31750">
            <a:solidFill>
              <a:schemeClr val="accent3"/>
            </a:solidFill>
          </a:ln>
        </p:spPr>
        <p:txBody>
          <a:bodyPr rtlCol="0" anchor="ctr">
            <a:normAutofit/>
          </a:bodyPr>
          <a:lstStyle>
            <a:lvl1pPr marL="0" indent="0">
              <a:buNone/>
              <a:defRPr sz="2100">
                <a:solidFill>
                  <a:schemeClr val="tx1"/>
                </a:solidFill>
              </a:defRPr>
            </a:lvl1pPr>
          </a:lstStyle>
          <a:p>
            <a:pPr lvl="0" rtl="0"/>
            <a:r>
              <a:rPr lang="en-GB" noProof="0" dirty="0"/>
              <a:t>Text Item</a:t>
            </a:r>
          </a:p>
        </p:txBody>
      </p:sp>
      <p:sp>
        <p:nvSpPr>
          <p:cNvPr id="18" name="Text Placeholder 9">
            <a:extLst>
              <a:ext uri="{FF2B5EF4-FFF2-40B4-BE49-F238E27FC236}">
                <a16:creationId xmlns:a16="http://schemas.microsoft.com/office/drawing/2014/main" id="{6170A2BF-28BF-4B27-B92D-B1423601B767}"/>
              </a:ext>
            </a:extLst>
          </p:cNvPr>
          <p:cNvSpPr>
            <a:spLocks noGrp="1"/>
          </p:cNvSpPr>
          <p:nvPr>
            <p:ph type="body" sz="quarter" idx="16" hasCustomPrompt="1"/>
          </p:nvPr>
        </p:nvSpPr>
        <p:spPr>
          <a:xfrm>
            <a:off x="6792913" y="4185846"/>
            <a:ext cx="3852000" cy="720000"/>
          </a:xfrm>
          <a:prstGeom prst="roundRect">
            <a:avLst/>
          </a:prstGeom>
          <a:solidFill>
            <a:schemeClr val="bg1">
              <a:lumMod val="95000"/>
            </a:schemeClr>
          </a:solidFill>
          <a:ln w="31750">
            <a:solidFill>
              <a:schemeClr val="accent4"/>
            </a:solidFill>
          </a:ln>
        </p:spPr>
        <p:txBody>
          <a:bodyPr rtlCol="0" anchor="ctr">
            <a:normAutofit/>
          </a:bodyPr>
          <a:lstStyle>
            <a:lvl1pPr marL="0" indent="0">
              <a:buNone/>
              <a:defRPr sz="2100">
                <a:solidFill>
                  <a:schemeClr val="tx1"/>
                </a:solidFill>
              </a:defRPr>
            </a:lvl1pPr>
          </a:lstStyle>
          <a:p>
            <a:pPr lvl="0" rtl="0"/>
            <a:r>
              <a:rPr lang="en-GB" noProof="0" dirty="0"/>
              <a:t>Text Item</a:t>
            </a:r>
          </a:p>
        </p:txBody>
      </p:sp>
      <p:sp>
        <p:nvSpPr>
          <p:cNvPr id="19" name="Text Placeholder 9">
            <a:extLst>
              <a:ext uri="{FF2B5EF4-FFF2-40B4-BE49-F238E27FC236}">
                <a16:creationId xmlns:a16="http://schemas.microsoft.com/office/drawing/2014/main" id="{2DB1D08C-9D26-4EC5-B935-D6A265A2A672}"/>
              </a:ext>
            </a:extLst>
          </p:cNvPr>
          <p:cNvSpPr>
            <a:spLocks noGrp="1"/>
          </p:cNvSpPr>
          <p:nvPr>
            <p:ph type="body" sz="quarter" idx="17" hasCustomPrompt="1"/>
          </p:nvPr>
        </p:nvSpPr>
        <p:spPr>
          <a:xfrm>
            <a:off x="6792913" y="4998190"/>
            <a:ext cx="3852000" cy="720000"/>
          </a:xfrm>
          <a:prstGeom prst="roundRect">
            <a:avLst/>
          </a:prstGeom>
          <a:solidFill>
            <a:schemeClr val="bg1">
              <a:lumMod val="95000"/>
            </a:schemeClr>
          </a:solidFill>
          <a:ln w="31750">
            <a:solidFill>
              <a:schemeClr val="accent6"/>
            </a:solidFill>
          </a:ln>
        </p:spPr>
        <p:txBody>
          <a:bodyPr rtlCol="0" anchor="ctr">
            <a:normAutofit/>
          </a:bodyPr>
          <a:lstStyle>
            <a:lvl1pPr marL="0" indent="0">
              <a:buNone/>
              <a:defRPr sz="2100">
                <a:solidFill>
                  <a:schemeClr val="tx1"/>
                </a:solidFill>
              </a:defRPr>
            </a:lvl1pPr>
          </a:lstStyle>
          <a:p>
            <a:pPr lvl="0" rtl="0"/>
            <a:r>
              <a:rPr lang="en-GB" noProof="0" dirty="0"/>
              <a:t>Text Item</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083EFD7F-F422-4E21-830F-77E43F146B3A}"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
        <p:nvSpPr>
          <p:cNvPr id="14" name="Picture Placeholder 13">
            <a:extLst>
              <a:ext uri="{FF2B5EF4-FFF2-40B4-BE49-F238E27FC236}">
                <a16:creationId xmlns:a16="http://schemas.microsoft.com/office/drawing/2014/main" id="{9DDAF6ED-5E16-4D29-98B7-FB80DB3AAFEC}"/>
              </a:ext>
            </a:extLst>
          </p:cNvPr>
          <p:cNvSpPr>
            <a:spLocks noGrp="1"/>
          </p:cNvSpPr>
          <p:nvPr>
            <p:ph type="pic" sz="quarter" idx="18" hasCustomPrompt="1"/>
          </p:nvPr>
        </p:nvSpPr>
        <p:spPr>
          <a:xfrm>
            <a:off x="5870575" y="1840504"/>
            <a:ext cx="536616" cy="536616"/>
          </a:xfrm>
        </p:spPr>
        <p:txBody>
          <a:bodyPr lIns="0" tIns="0" rIns="0" bIns="0" rtlCol="0" anchor="ctr">
            <a:normAutofit/>
          </a:bodyPr>
          <a:lstStyle>
            <a:lvl1pPr marL="0" indent="0" algn="ctr">
              <a:buNone/>
              <a:defRPr sz="1100" i="1"/>
            </a:lvl1pPr>
          </a:lstStyle>
          <a:p>
            <a:pPr rtl="0"/>
            <a:r>
              <a:rPr lang="en-GB" noProof="0" dirty="0"/>
              <a:t>Icon</a:t>
            </a:r>
          </a:p>
        </p:txBody>
      </p:sp>
      <p:sp>
        <p:nvSpPr>
          <p:cNvPr id="21" name="Picture Placeholder 13">
            <a:extLst>
              <a:ext uri="{FF2B5EF4-FFF2-40B4-BE49-F238E27FC236}">
                <a16:creationId xmlns:a16="http://schemas.microsoft.com/office/drawing/2014/main" id="{8C305CB7-F303-430E-951A-7FC6F97062AA}"/>
              </a:ext>
            </a:extLst>
          </p:cNvPr>
          <p:cNvSpPr>
            <a:spLocks noGrp="1"/>
          </p:cNvSpPr>
          <p:nvPr>
            <p:ph type="pic" sz="quarter" idx="19" hasCustomPrompt="1"/>
          </p:nvPr>
        </p:nvSpPr>
        <p:spPr>
          <a:xfrm>
            <a:off x="5870575" y="2652849"/>
            <a:ext cx="536616" cy="536616"/>
          </a:xfrm>
        </p:spPr>
        <p:txBody>
          <a:bodyPr lIns="0" tIns="0" rIns="0" bIns="0" rtlCol="0" anchor="ctr">
            <a:normAutofit/>
          </a:bodyPr>
          <a:lstStyle>
            <a:lvl1pPr marL="0" indent="0" algn="ctr">
              <a:buNone/>
              <a:defRPr sz="1100" i="1"/>
            </a:lvl1pPr>
          </a:lstStyle>
          <a:p>
            <a:pPr rtl="0"/>
            <a:r>
              <a:rPr lang="en-GB" noProof="0" dirty="0"/>
              <a:t>Icon</a:t>
            </a:r>
          </a:p>
        </p:txBody>
      </p:sp>
      <p:sp>
        <p:nvSpPr>
          <p:cNvPr id="22" name="Picture Placeholder 13">
            <a:extLst>
              <a:ext uri="{FF2B5EF4-FFF2-40B4-BE49-F238E27FC236}">
                <a16:creationId xmlns:a16="http://schemas.microsoft.com/office/drawing/2014/main" id="{84D427E5-ED69-4A46-A9B7-F4DC4466F320}"/>
              </a:ext>
            </a:extLst>
          </p:cNvPr>
          <p:cNvSpPr>
            <a:spLocks noGrp="1"/>
          </p:cNvSpPr>
          <p:nvPr>
            <p:ph type="pic" sz="quarter" idx="20" hasCustomPrompt="1"/>
          </p:nvPr>
        </p:nvSpPr>
        <p:spPr>
          <a:xfrm>
            <a:off x="5870575" y="3465194"/>
            <a:ext cx="536616" cy="536616"/>
          </a:xfrm>
        </p:spPr>
        <p:txBody>
          <a:bodyPr lIns="0" tIns="0" rIns="0" bIns="0" rtlCol="0" anchor="ctr">
            <a:normAutofit/>
          </a:bodyPr>
          <a:lstStyle>
            <a:lvl1pPr marL="0" indent="0" algn="ctr">
              <a:buNone/>
              <a:defRPr sz="1100" i="1"/>
            </a:lvl1pPr>
          </a:lstStyle>
          <a:p>
            <a:pPr rtl="0"/>
            <a:r>
              <a:rPr lang="en-GB" noProof="0" dirty="0"/>
              <a:t>Icon</a:t>
            </a:r>
          </a:p>
        </p:txBody>
      </p:sp>
      <p:sp>
        <p:nvSpPr>
          <p:cNvPr id="24" name="Picture Placeholder 13">
            <a:extLst>
              <a:ext uri="{FF2B5EF4-FFF2-40B4-BE49-F238E27FC236}">
                <a16:creationId xmlns:a16="http://schemas.microsoft.com/office/drawing/2014/main" id="{3DDA902F-61D6-4F1C-86C6-D1F5584AE8B3}"/>
              </a:ext>
            </a:extLst>
          </p:cNvPr>
          <p:cNvSpPr>
            <a:spLocks noGrp="1"/>
          </p:cNvSpPr>
          <p:nvPr>
            <p:ph type="pic" sz="quarter" idx="21" hasCustomPrompt="1"/>
          </p:nvPr>
        </p:nvSpPr>
        <p:spPr>
          <a:xfrm>
            <a:off x="5870575" y="4277539"/>
            <a:ext cx="536616" cy="536616"/>
          </a:xfrm>
        </p:spPr>
        <p:txBody>
          <a:bodyPr lIns="0" tIns="0" rIns="0" bIns="0" rtlCol="0" anchor="ctr">
            <a:normAutofit/>
          </a:bodyPr>
          <a:lstStyle>
            <a:lvl1pPr marL="0" indent="0" algn="ctr">
              <a:buNone/>
              <a:defRPr sz="1100" i="1"/>
            </a:lvl1pPr>
          </a:lstStyle>
          <a:p>
            <a:pPr rtl="0"/>
            <a:r>
              <a:rPr lang="en-GB" noProof="0" dirty="0"/>
              <a:t>Icon</a:t>
            </a:r>
          </a:p>
        </p:txBody>
      </p:sp>
      <p:sp>
        <p:nvSpPr>
          <p:cNvPr id="26" name="Picture Placeholder 13">
            <a:extLst>
              <a:ext uri="{FF2B5EF4-FFF2-40B4-BE49-F238E27FC236}">
                <a16:creationId xmlns:a16="http://schemas.microsoft.com/office/drawing/2014/main" id="{D8B6871A-9C69-4437-A5AD-A0400BAF2C6D}"/>
              </a:ext>
            </a:extLst>
          </p:cNvPr>
          <p:cNvSpPr>
            <a:spLocks noGrp="1"/>
          </p:cNvSpPr>
          <p:nvPr>
            <p:ph type="pic" sz="quarter" idx="23" hasCustomPrompt="1"/>
          </p:nvPr>
        </p:nvSpPr>
        <p:spPr>
          <a:xfrm>
            <a:off x="5870575" y="5089882"/>
            <a:ext cx="536616" cy="536616"/>
          </a:xfrm>
        </p:spPr>
        <p:txBody>
          <a:bodyPr lIns="0" tIns="0" rIns="0" bIns="0" rtlCol="0" anchor="ctr">
            <a:normAutofit/>
          </a:bodyPr>
          <a:lstStyle>
            <a:lvl1pPr marL="0" indent="0" algn="ctr">
              <a:buNone/>
              <a:defRPr sz="1100" i="1"/>
            </a:lvl1pPr>
          </a:lstStyle>
          <a:p>
            <a:pPr rtl="0"/>
            <a:r>
              <a:rPr lang="en-GB" noProof="0" dirty="0"/>
              <a:t>Icon</a:t>
            </a:r>
          </a:p>
        </p:txBody>
      </p:sp>
    </p:spTree>
    <p:extLst>
      <p:ext uri="{BB962C8B-B14F-4D97-AF65-F5344CB8AC3E}">
        <p14:creationId xmlns:p14="http://schemas.microsoft.com/office/powerpoint/2010/main" val="3789987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4 Icon Bullets Vertical Light">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B8ACAEC3-8D8C-3848-8630-7A0DFF3F6116}"/>
              </a:ext>
            </a:extLst>
          </p:cNvPr>
          <p:cNvSpPr>
            <a:spLocks noChangeAspect="1"/>
          </p:cNvSpPr>
          <p:nvPr userDrawn="1"/>
        </p:nvSpPr>
        <p:spPr>
          <a:xfrm>
            <a:off x="8699143" y="3702940"/>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2" name="Picture Placeholder 9">
            <a:extLst>
              <a:ext uri="{FF2B5EF4-FFF2-40B4-BE49-F238E27FC236}">
                <a16:creationId xmlns:a16="http://schemas.microsoft.com/office/drawing/2014/main" id="{CC12BEA0-F502-0646-A370-7ECF194608D0}"/>
              </a:ext>
            </a:extLst>
          </p:cNvPr>
          <p:cNvSpPr>
            <a:spLocks noGrp="1"/>
          </p:cNvSpPr>
          <p:nvPr>
            <p:ph type="pic" sz="quarter" idx="24" hasCustomPrompt="1"/>
          </p:nvPr>
        </p:nvSpPr>
        <p:spPr>
          <a:xfrm>
            <a:off x="8865103" y="3869836"/>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9" name="Oval 28">
            <a:extLst>
              <a:ext uri="{FF2B5EF4-FFF2-40B4-BE49-F238E27FC236}">
                <a16:creationId xmlns:a16="http://schemas.microsoft.com/office/drawing/2014/main" id="{D58C6160-632A-B540-A7E5-81F40CEC1FE7}"/>
              </a:ext>
            </a:extLst>
          </p:cNvPr>
          <p:cNvSpPr>
            <a:spLocks noChangeAspect="1"/>
          </p:cNvSpPr>
          <p:nvPr userDrawn="1"/>
        </p:nvSpPr>
        <p:spPr>
          <a:xfrm>
            <a:off x="6287247" y="370677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0" name="Picture Placeholder 9">
            <a:extLst>
              <a:ext uri="{FF2B5EF4-FFF2-40B4-BE49-F238E27FC236}">
                <a16:creationId xmlns:a16="http://schemas.microsoft.com/office/drawing/2014/main" id="{EB2FEBB6-C1E0-0D47-8CCC-05EE2F756590}"/>
              </a:ext>
            </a:extLst>
          </p:cNvPr>
          <p:cNvSpPr>
            <a:spLocks noGrp="1"/>
          </p:cNvSpPr>
          <p:nvPr>
            <p:ph type="pic" sz="quarter" idx="23" hasCustomPrompt="1"/>
          </p:nvPr>
        </p:nvSpPr>
        <p:spPr>
          <a:xfrm>
            <a:off x="6452271" y="3873673"/>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2" name="Oval 21">
            <a:extLst>
              <a:ext uri="{FF2B5EF4-FFF2-40B4-BE49-F238E27FC236}">
                <a16:creationId xmlns:a16="http://schemas.microsoft.com/office/drawing/2014/main" id="{7215E544-9553-AC42-B5C3-F7AE9AD6D815}"/>
              </a:ext>
            </a:extLst>
          </p:cNvPr>
          <p:cNvSpPr>
            <a:spLocks noChangeAspect="1"/>
          </p:cNvSpPr>
          <p:nvPr userDrawn="1"/>
        </p:nvSpPr>
        <p:spPr>
          <a:xfrm>
            <a:off x="8699143" y="79931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 name="Oval 2">
            <a:extLst>
              <a:ext uri="{FF2B5EF4-FFF2-40B4-BE49-F238E27FC236}">
                <a16:creationId xmlns:a16="http://schemas.microsoft.com/office/drawing/2014/main" id="{F76E934A-C634-DF4D-992A-6E01917693AD}"/>
              </a:ext>
            </a:extLst>
          </p:cNvPr>
          <p:cNvSpPr>
            <a:spLocks noChangeAspect="1"/>
          </p:cNvSpPr>
          <p:nvPr userDrawn="1"/>
        </p:nvSpPr>
        <p:spPr>
          <a:xfrm>
            <a:off x="6289119" y="79931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D840D9E6-CBFE-4FD9-B0EE-0E7C55B9CF72}"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235108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235108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5756275" y="525854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8167235" y="525854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20" name="Picture Placeholder 9">
            <a:extLst>
              <a:ext uri="{FF2B5EF4-FFF2-40B4-BE49-F238E27FC236}">
                <a16:creationId xmlns:a16="http://schemas.microsoft.com/office/drawing/2014/main" id="{8E97E18E-0E31-B542-9578-D6E4DCD84680}"/>
              </a:ext>
            </a:extLst>
          </p:cNvPr>
          <p:cNvSpPr>
            <a:spLocks noGrp="1"/>
          </p:cNvSpPr>
          <p:nvPr>
            <p:ph type="pic" sz="quarter" idx="21" hasCustomPrompt="1"/>
          </p:nvPr>
        </p:nvSpPr>
        <p:spPr>
          <a:xfrm>
            <a:off x="6454143" y="966213"/>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4" name="Picture Placeholder 9">
            <a:extLst>
              <a:ext uri="{FF2B5EF4-FFF2-40B4-BE49-F238E27FC236}">
                <a16:creationId xmlns:a16="http://schemas.microsoft.com/office/drawing/2014/main" id="{7602DDF7-46BD-6045-BDB0-45F47B0B6A9C}"/>
              </a:ext>
            </a:extLst>
          </p:cNvPr>
          <p:cNvSpPr>
            <a:spLocks noGrp="1"/>
          </p:cNvSpPr>
          <p:nvPr>
            <p:ph type="pic" sz="quarter" idx="22" hasCustomPrompt="1"/>
          </p:nvPr>
        </p:nvSpPr>
        <p:spPr>
          <a:xfrm>
            <a:off x="8865103" y="965277"/>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Tree>
    <p:extLst>
      <p:ext uri="{BB962C8B-B14F-4D97-AF65-F5344CB8AC3E}">
        <p14:creationId xmlns:p14="http://schemas.microsoft.com/office/powerpoint/2010/main" val="1862042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Only - left">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0B35306A-DD2F-484A-B99D-9C3D5E6D9004}"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25795788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4 Icon Bullets Vertical">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86F73ED6-3B3B-5A45-912C-FCFD7D53593C}"/>
              </a:ext>
            </a:extLst>
          </p:cNvPr>
          <p:cNvSpPr>
            <a:spLocks noChangeAspect="1"/>
          </p:cNvSpPr>
          <p:nvPr userDrawn="1"/>
        </p:nvSpPr>
        <p:spPr>
          <a:xfrm>
            <a:off x="8699143" y="3702940"/>
            <a:ext cx="1261872" cy="126187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1" name="Picture Placeholder 9">
            <a:extLst>
              <a:ext uri="{FF2B5EF4-FFF2-40B4-BE49-F238E27FC236}">
                <a16:creationId xmlns:a16="http://schemas.microsoft.com/office/drawing/2014/main" id="{B5971407-B12A-EE45-895D-769807DFC767}"/>
              </a:ext>
            </a:extLst>
          </p:cNvPr>
          <p:cNvSpPr>
            <a:spLocks noGrp="1"/>
          </p:cNvSpPr>
          <p:nvPr>
            <p:ph type="pic" sz="quarter" idx="24" hasCustomPrompt="1"/>
          </p:nvPr>
        </p:nvSpPr>
        <p:spPr>
          <a:xfrm>
            <a:off x="8865103" y="3869836"/>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2" name="Oval 21">
            <a:extLst>
              <a:ext uri="{FF2B5EF4-FFF2-40B4-BE49-F238E27FC236}">
                <a16:creationId xmlns:a16="http://schemas.microsoft.com/office/drawing/2014/main" id="{36215321-76D7-AD41-B779-DE347C617DB3}"/>
              </a:ext>
            </a:extLst>
          </p:cNvPr>
          <p:cNvSpPr>
            <a:spLocks noChangeAspect="1"/>
          </p:cNvSpPr>
          <p:nvPr userDrawn="1"/>
        </p:nvSpPr>
        <p:spPr>
          <a:xfrm>
            <a:off x="6288183" y="3706777"/>
            <a:ext cx="1261872" cy="126187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4" name="Picture Placeholder 9">
            <a:extLst>
              <a:ext uri="{FF2B5EF4-FFF2-40B4-BE49-F238E27FC236}">
                <a16:creationId xmlns:a16="http://schemas.microsoft.com/office/drawing/2014/main" id="{E61684B2-1403-BD44-80B1-6A5C0D0A3C67}"/>
              </a:ext>
            </a:extLst>
          </p:cNvPr>
          <p:cNvSpPr>
            <a:spLocks noGrp="1"/>
          </p:cNvSpPr>
          <p:nvPr>
            <p:ph type="pic" sz="quarter" idx="23" hasCustomPrompt="1"/>
          </p:nvPr>
        </p:nvSpPr>
        <p:spPr>
          <a:xfrm>
            <a:off x="6454143" y="3873673"/>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9" name="Oval 28">
            <a:extLst>
              <a:ext uri="{FF2B5EF4-FFF2-40B4-BE49-F238E27FC236}">
                <a16:creationId xmlns:a16="http://schemas.microsoft.com/office/drawing/2014/main" id="{3B87B079-A5F0-D34B-90BD-17403B51EF47}"/>
              </a:ext>
            </a:extLst>
          </p:cNvPr>
          <p:cNvSpPr>
            <a:spLocks noChangeAspect="1"/>
          </p:cNvSpPr>
          <p:nvPr userDrawn="1"/>
        </p:nvSpPr>
        <p:spPr>
          <a:xfrm>
            <a:off x="8699143" y="799317"/>
            <a:ext cx="1261872" cy="1261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0" name="Oval 29">
            <a:extLst>
              <a:ext uri="{FF2B5EF4-FFF2-40B4-BE49-F238E27FC236}">
                <a16:creationId xmlns:a16="http://schemas.microsoft.com/office/drawing/2014/main" id="{67169BE7-153A-034D-B3C8-A226C22DE09C}"/>
              </a:ext>
            </a:extLst>
          </p:cNvPr>
          <p:cNvSpPr>
            <a:spLocks noChangeAspect="1"/>
          </p:cNvSpPr>
          <p:nvPr userDrawn="1"/>
        </p:nvSpPr>
        <p:spPr>
          <a:xfrm>
            <a:off x="6288183" y="799317"/>
            <a:ext cx="1261872" cy="1261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1" name="Picture Placeholder 9">
            <a:extLst>
              <a:ext uri="{FF2B5EF4-FFF2-40B4-BE49-F238E27FC236}">
                <a16:creationId xmlns:a16="http://schemas.microsoft.com/office/drawing/2014/main" id="{604C6493-8619-1749-A32C-8C1C4E875339}"/>
              </a:ext>
            </a:extLst>
          </p:cNvPr>
          <p:cNvSpPr>
            <a:spLocks noGrp="1"/>
          </p:cNvSpPr>
          <p:nvPr>
            <p:ph type="pic" sz="quarter" idx="21" hasCustomPrompt="1"/>
          </p:nvPr>
        </p:nvSpPr>
        <p:spPr>
          <a:xfrm>
            <a:off x="6454143" y="966213"/>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32" name="Picture Placeholder 9">
            <a:extLst>
              <a:ext uri="{FF2B5EF4-FFF2-40B4-BE49-F238E27FC236}">
                <a16:creationId xmlns:a16="http://schemas.microsoft.com/office/drawing/2014/main" id="{EE25A905-577F-154D-BA89-4F485EEBC4BD}"/>
              </a:ext>
            </a:extLst>
          </p:cNvPr>
          <p:cNvSpPr>
            <a:spLocks noGrp="1"/>
          </p:cNvSpPr>
          <p:nvPr>
            <p:ph type="pic" sz="quarter" idx="22" hasCustomPrompt="1"/>
          </p:nvPr>
        </p:nvSpPr>
        <p:spPr>
          <a:xfrm>
            <a:off x="8865103" y="965277"/>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AFE39F36-2976-4FAE-B856-E6D74E59156A}"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235108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235108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5756275" y="5258548"/>
            <a:ext cx="2325688" cy="774700"/>
          </a:xfrm>
        </p:spPr>
        <p:txBody>
          <a:bodyPr rtlCol="0">
            <a:normAutofit/>
          </a:bodyPr>
          <a:lstStyle>
            <a:lvl1pPr marL="0" indent="0" algn="ctr">
              <a:buNone/>
              <a:defRPr sz="1200"/>
            </a:lvl1pPr>
          </a:lstStyle>
          <a:p>
            <a:pPr lvl="0" rtl="0"/>
            <a:r>
              <a:rPr lang="en-GB" noProof="0" dirty="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8167235" y="5258548"/>
            <a:ext cx="2325688" cy="774700"/>
          </a:xfrm>
        </p:spPr>
        <p:txBody>
          <a:bodyPr rtlCol="0">
            <a:normAutofit/>
          </a:bodyPr>
          <a:lstStyle>
            <a:lvl1pPr marL="0" indent="0" algn="ctr">
              <a:buNone/>
              <a:defRPr sz="1200"/>
            </a:lvl1pPr>
          </a:lstStyle>
          <a:p>
            <a:pPr lvl="0" rtl="0"/>
            <a:r>
              <a:rPr lang="en-GB" noProof="0" dirty="0"/>
              <a:t>Edit bullet description</a:t>
            </a:r>
          </a:p>
        </p:txBody>
      </p:sp>
    </p:spTree>
    <p:extLst>
      <p:ext uri="{BB962C8B-B14F-4D97-AF65-F5344CB8AC3E}">
        <p14:creationId xmlns:p14="http://schemas.microsoft.com/office/powerpoint/2010/main" val="32541318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 Icon Bullets Vertical">
    <p:spTree>
      <p:nvGrpSpPr>
        <p:cNvPr id="1" name=""/>
        <p:cNvGrpSpPr/>
        <p:nvPr/>
      </p:nvGrpSpPr>
      <p:grpSpPr>
        <a:xfrm>
          <a:off x="0" y="0"/>
          <a:ext cx="0" cy="0"/>
          <a:chOff x="0" y="0"/>
          <a:chExt cx="0" cy="0"/>
        </a:xfrm>
      </p:grpSpPr>
      <p:sp>
        <p:nvSpPr>
          <p:cNvPr id="29" name="Oval 28">
            <a:extLst>
              <a:ext uri="{FF2B5EF4-FFF2-40B4-BE49-F238E27FC236}">
                <a16:creationId xmlns:a16="http://schemas.microsoft.com/office/drawing/2014/main" id="{3B87B079-A5F0-D34B-90BD-17403B51EF47}"/>
              </a:ext>
            </a:extLst>
          </p:cNvPr>
          <p:cNvSpPr>
            <a:spLocks noChangeAspect="1"/>
          </p:cNvSpPr>
          <p:nvPr userDrawn="1"/>
        </p:nvSpPr>
        <p:spPr>
          <a:xfrm>
            <a:off x="8699143" y="2234226"/>
            <a:ext cx="1261872" cy="1261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0" name="Oval 29">
            <a:extLst>
              <a:ext uri="{FF2B5EF4-FFF2-40B4-BE49-F238E27FC236}">
                <a16:creationId xmlns:a16="http://schemas.microsoft.com/office/drawing/2014/main" id="{67169BE7-153A-034D-B3C8-A226C22DE09C}"/>
              </a:ext>
            </a:extLst>
          </p:cNvPr>
          <p:cNvSpPr>
            <a:spLocks noChangeAspect="1"/>
          </p:cNvSpPr>
          <p:nvPr userDrawn="1"/>
        </p:nvSpPr>
        <p:spPr>
          <a:xfrm>
            <a:off x="6288183" y="2234226"/>
            <a:ext cx="1261872" cy="1261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1" name="Picture Placeholder 9">
            <a:extLst>
              <a:ext uri="{FF2B5EF4-FFF2-40B4-BE49-F238E27FC236}">
                <a16:creationId xmlns:a16="http://schemas.microsoft.com/office/drawing/2014/main" id="{604C6493-8619-1749-A32C-8C1C4E875339}"/>
              </a:ext>
            </a:extLst>
          </p:cNvPr>
          <p:cNvSpPr>
            <a:spLocks noGrp="1"/>
          </p:cNvSpPr>
          <p:nvPr>
            <p:ph type="pic" sz="quarter" idx="21" hasCustomPrompt="1"/>
          </p:nvPr>
        </p:nvSpPr>
        <p:spPr>
          <a:xfrm>
            <a:off x="6454143" y="2401122"/>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32" name="Picture Placeholder 9">
            <a:extLst>
              <a:ext uri="{FF2B5EF4-FFF2-40B4-BE49-F238E27FC236}">
                <a16:creationId xmlns:a16="http://schemas.microsoft.com/office/drawing/2014/main" id="{EE25A905-577F-154D-BA89-4F485EEBC4BD}"/>
              </a:ext>
            </a:extLst>
          </p:cNvPr>
          <p:cNvSpPr>
            <a:spLocks noGrp="1"/>
          </p:cNvSpPr>
          <p:nvPr>
            <p:ph type="pic" sz="quarter" idx="22" hasCustomPrompt="1"/>
          </p:nvPr>
        </p:nvSpPr>
        <p:spPr>
          <a:xfrm>
            <a:off x="8865103" y="2400186"/>
            <a:ext cx="929952" cy="929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20D9A7FA-800E-421A-A6B9-B611FE4F89C3}"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3785996"/>
            <a:ext cx="2325688" cy="1503455"/>
          </a:xfrm>
        </p:spPr>
        <p:txBody>
          <a:bodyPr rtlCol="0">
            <a:noAutofit/>
          </a:bodyPr>
          <a:lstStyle>
            <a:lvl1pPr marL="0" indent="0" algn="ctr">
              <a:buNone/>
              <a:defRPr sz="1200"/>
            </a:lvl1pPr>
          </a:lstStyle>
          <a:p>
            <a:pPr lvl="0" rtl="0"/>
            <a:r>
              <a:rPr lang="en-GB" noProof="0" dirty="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3785996"/>
            <a:ext cx="2325688" cy="1503455"/>
          </a:xfrm>
        </p:spPr>
        <p:txBody>
          <a:bodyPr rtlCol="0">
            <a:noAutofit/>
          </a:bodyPr>
          <a:lstStyle>
            <a:lvl1pPr marL="0" indent="0" algn="ctr">
              <a:buNone/>
              <a:defRPr sz="1200"/>
            </a:lvl1pPr>
          </a:lstStyle>
          <a:p>
            <a:pPr lvl="0" rtl="0"/>
            <a:r>
              <a:rPr lang="en-GB" noProof="0" dirty="0"/>
              <a:t>Edit bullet description</a:t>
            </a:r>
          </a:p>
        </p:txBody>
      </p:sp>
    </p:spTree>
    <p:extLst>
      <p:ext uri="{BB962C8B-B14F-4D97-AF65-F5344CB8AC3E}">
        <p14:creationId xmlns:p14="http://schemas.microsoft.com/office/powerpoint/2010/main" val="24650614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4 Icon Bullets Horizontal">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F625DE42-6A2A-D745-B1F8-2AF2793533BE}"/>
              </a:ext>
            </a:extLst>
          </p:cNvPr>
          <p:cNvSpPr>
            <a:spLocks noChangeAspect="1"/>
          </p:cNvSpPr>
          <p:nvPr userDrawn="1"/>
        </p:nvSpPr>
        <p:spPr>
          <a:xfrm>
            <a:off x="8404601" y="3981394"/>
            <a:ext cx="1042415" cy="104241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Picture Placeholder 9">
            <a:extLst>
              <a:ext uri="{FF2B5EF4-FFF2-40B4-BE49-F238E27FC236}">
                <a16:creationId xmlns:a16="http://schemas.microsoft.com/office/drawing/2014/main" id="{A87D37E3-62A9-1F44-8520-EBED16BF1C0F}"/>
              </a:ext>
            </a:extLst>
          </p:cNvPr>
          <p:cNvSpPr>
            <a:spLocks noGrp="1"/>
          </p:cNvSpPr>
          <p:nvPr>
            <p:ph type="pic" sz="quarter" idx="24" hasCustomPrompt="1"/>
          </p:nvPr>
        </p:nvSpPr>
        <p:spPr>
          <a:xfrm>
            <a:off x="8535100" y="4123125"/>
            <a:ext cx="781417" cy="758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9" name="Oval 28">
            <a:extLst>
              <a:ext uri="{FF2B5EF4-FFF2-40B4-BE49-F238E27FC236}">
                <a16:creationId xmlns:a16="http://schemas.microsoft.com/office/drawing/2014/main" id="{75F8797D-AFBD-534A-AC82-DE2B7BAECE83}"/>
              </a:ext>
            </a:extLst>
          </p:cNvPr>
          <p:cNvSpPr>
            <a:spLocks noChangeAspect="1"/>
          </p:cNvSpPr>
          <p:nvPr userDrawn="1"/>
        </p:nvSpPr>
        <p:spPr>
          <a:xfrm>
            <a:off x="8404601" y="1932281"/>
            <a:ext cx="1042415" cy="10424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0" name="Picture Placeholder 9">
            <a:extLst>
              <a:ext uri="{FF2B5EF4-FFF2-40B4-BE49-F238E27FC236}">
                <a16:creationId xmlns:a16="http://schemas.microsoft.com/office/drawing/2014/main" id="{EFE809D2-16A3-B143-BC10-FEC397E62C62}"/>
              </a:ext>
            </a:extLst>
          </p:cNvPr>
          <p:cNvSpPr>
            <a:spLocks noGrp="1"/>
          </p:cNvSpPr>
          <p:nvPr>
            <p:ph type="pic" sz="quarter" idx="23" hasCustomPrompt="1"/>
          </p:nvPr>
        </p:nvSpPr>
        <p:spPr>
          <a:xfrm>
            <a:off x="8535100" y="2074012"/>
            <a:ext cx="781417" cy="758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rtlCol="0" anchor="ctr"/>
          <a:lstStyle>
            <a:lvl1pPr algn="l">
              <a:defRPr sz="2300" b="0" cap="none"/>
            </a:lvl1pPr>
          </a:lstStyle>
          <a:p>
            <a:pPr rtl="0"/>
            <a:r>
              <a:rPr lang="en-US" noProof="0"/>
              <a:t>Click to edit Master title style</a:t>
            </a:r>
            <a:endParaRPr lang="en-GB" noProof="0" dirty="0"/>
          </a:p>
        </p:txBody>
      </p:sp>
      <p:sp>
        <p:nvSpPr>
          <p:cNvPr id="4" name="Date Placeholder 3"/>
          <p:cNvSpPr>
            <a:spLocks noGrp="1"/>
          </p:cNvSpPr>
          <p:nvPr>
            <p:ph type="dt" sz="half" idx="10"/>
          </p:nvPr>
        </p:nvSpPr>
        <p:spPr/>
        <p:txBody>
          <a:bodyPr rtlCol="0"/>
          <a:lstStyle/>
          <a:p>
            <a:pPr rtl="0"/>
            <a:fld id="{255AF2C0-B19B-4142-9DE4-D61693872F34}" type="datetime1">
              <a:rPr lang="en-GB" noProof="0" smtClean="0"/>
              <a:t>09/06/2025</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6189670" y="1840992"/>
            <a:ext cx="2095046" cy="1225056"/>
          </a:xfrm>
        </p:spPr>
        <p:txBody>
          <a:bodyPr rtlCol="0" anchor="ctr">
            <a:noAutofit/>
          </a:bodyPr>
          <a:lstStyle>
            <a:lvl1pPr marL="0" indent="0" algn="l">
              <a:buNone/>
              <a:defRPr sz="1200"/>
            </a:lvl1pPr>
          </a:lstStyle>
          <a:p>
            <a:pPr lvl="0" rtl="0"/>
            <a:r>
              <a:rPr lang="en-GB" noProof="0" dirty="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9519533" y="1840992"/>
            <a:ext cx="2095046" cy="1225056"/>
          </a:xfrm>
        </p:spPr>
        <p:txBody>
          <a:bodyPr rtlCol="0" anchor="ctr">
            <a:noAutofit/>
          </a:bodyPr>
          <a:lstStyle>
            <a:lvl1pPr marL="0" indent="0" algn="l">
              <a:buNone/>
              <a:defRPr sz="1200"/>
            </a:lvl1pPr>
          </a:lstStyle>
          <a:p>
            <a:pPr lvl="0" rtl="0"/>
            <a:r>
              <a:rPr lang="en-GB" noProof="0" dirty="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6189670" y="3891529"/>
            <a:ext cx="2095046" cy="1222144"/>
          </a:xfrm>
        </p:spPr>
        <p:txBody>
          <a:bodyPr rtlCol="0" anchor="ctr">
            <a:noAutofit/>
          </a:bodyPr>
          <a:lstStyle>
            <a:lvl1pPr marL="0" indent="0" algn="l">
              <a:buNone/>
              <a:defRPr sz="1200"/>
            </a:lvl1pPr>
          </a:lstStyle>
          <a:p>
            <a:pPr lvl="0" rtl="0"/>
            <a:r>
              <a:rPr lang="en-GB" noProof="0" dirty="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9519533" y="3891529"/>
            <a:ext cx="2095046" cy="1222144"/>
          </a:xfrm>
        </p:spPr>
        <p:txBody>
          <a:bodyPr rtlCol="0" anchor="ctr">
            <a:noAutofit/>
          </a:bodyPr>
          <a:lstStyle>
            <a:lvl1pPr marL="0" indent="0" algn="l">
              <a:buNone/>
              <a:defRPr sz="1200"/>
            </a:lvl1pPr>
          </a:lstStyle>
          <a:p>
            <a:pPr lvl="0" rtl="0"/>
            <a:r>
              <a:rPr lang="en-GB" noProof="0" dirty="0"/>
              <a:t>Edit bullet description</a:t>
            </a:r>
          </a:p>
        </p:txBody>
      </p:sp>
      <p:sp>
        <p:nvSpPr>
          <p:cNvPr id="20" name="Oval 19">
            <a:extLst>
              <a:ext uri="{FF2B5EF4-FFF2-40B4-BE49-F238E27FC236}">
                <a16:creationId xmlns:a16="http://schemas.microsoft.com/office/drawing/2014/main" id="{73963115-25B3-494B-9A13-AC92EFE94C09}"/>
              </a:ext>
            </a:extLst>
          </p:cNvPr>
          <p:cNvSpPr>
            <a:spLocks noChangeAspect="1"/>
          </p:cNvSpPr>
          <p:nvPr userDrawn="1"/>
        </p:nvSpPr>
        <p:spPr>
          <a:xfrm>
            <a:off x="5070995" y="1932281"/>
            <a:ext cx="1042415" cy="10424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1" name="Picture Placeholder 9">
            <a:extLst>
              <a:ext uri="{FF2B5EF4-FFF2-40B4-BE49-F238E27FC236}">
                <a16:creationId xmlns:a16="http://schemas.microsoft.com/office/drawing/2014/main" id="{3C759269-D6E6-2B41-8BEE-8B5AFB809B6A}"/>
              </a:ext>
            </a:extLst>
          </p:cNvPr>
          <p:cNvSpPr>
            <a:spLocks noGrp="1"/>
          </p:cNvSpPr>
          <p:nvPr>
            <p:ph type="pic" sz="quarter" idx="21" hasCustomPrompt="1"/>
          </p:nvPr>
        </p:nvSpPr>
        <p:spPr>
          <a:xfrm>
            <a:off x="5201494" y="2074012"/>
            <a:ext cx="781417" cy="758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
        <p:nvSpPr>
          <p:cNvPr id="22" name="Oval 21">
            <a:extLst>
              <a:ext uri="{FF2B5EF4-FFF2-40B4-BE49-F238E27FC236}">
                <a16:creationId xmlns:a16="http://schemas.microsoft.com/office/drawing/2014/main" id="{43E569D5-DC38-7C46-95CD-ACFBFBF591A2}"/>
              </a:ext>
            </a:extLst>
          </p:cNvPr>
          <p:cNvSpPr>
            <a:spLocks noChangeAspect="1"/>
          </p:cNvSpPr>
          <p:nvPr userDrawn="1"/>
        </p:nvSpPr>
        <p:spPr>
          <a:xfrm>
            <a:off x="5070995" y="3981394"/>
            <a:ext cx="1042415" cy="104241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4" name="Picture Placeholder 9">
            <a:extLst>
              <a:ext uri="{FF2B5EF4-FFF2-40B4-BE49-F238E27FC236}">
                <a16:creationId xmlns:a16="http://schemas.microsoft.com/office/drawing/2014/main" id="{E8396DFD-D667-2648-9BE4-6237690F7999}"/>
              </a:ext>
            </a:extLst>
          </p:cNvPr>
          <p:cNvSpPr>
            <a:spLocks noGrp="1"/>
          </p:cNvSpPr>
          <p:nvPr>
            <p:ph type="pic" sz="quarter" idx="22" hasCustomPrompt="1"/>
          </p:nvPr>
        </p:nvSpPr>
        <p:spPr>
          <a:xfrm>
            <a:off x="5201494" y="4123125"/>
            <a:ext cx="781417" cy="758952"/>
          </a:xfrm>
          <a:prstGeom prst="ellipse">
            <a:avLst/>
          </a:prstGeom>
          <a:noFill/>
          <a:effectLst/>
        </p:spPr>
        <p:txBody>
          <a:bodyPr rtlCol="0" anchor="ctr">
            <a:normAutofit/>
          </a:bodyPr>
          <a:lstStyle>
            <a:lvl1pPr marL="0" indent="0" algn="ctr">
              <a:buNone/>
              <a:defRPr sz="1200" i="1"/>
            </a:lvl1pPr>
          </a:lstStyle>
          <a:p>
            <a:pPr rtl="0"/>
            <a:r>
              <a:rPr lang="en-GB" noProof="0" dirty="0"/>
              <a:t>Select icon</a:t>
            </a:r>
          </a:p>
        </p:txBody>
      </p:sp>
    </p:spTree>
    <p:extLst>
      <p:ext uri="{BB962C8B-B14F-4D97-AF65-F5344CB8AC3E}">
        <p14:creationId xmlns:p14="http://schemas.microsoft.com/office/powerpoint/2010/main" val="29299010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rtlCol="0" anchor="b">
            <a:normAutofit/>
          </a:bodyPr>
          <a:lstStyle>
            <a:lvl1pPr algn="l">
              <a:defRPr sz="2300" b="0"/>
            </a:lvl1pPr>
          </a:lstStyle>
          <a:p>
            <a:pPr rtl="0"/>
            <a:r>
              <a:rPr lang="en-US" noProof="0"/>
              <a:t>Click to edit Master title style</a:t>
            </a:r>
            <a:endParaRPr lang="en-GB" noProof="0" dirty="0"/>
          </a:p>
        </p:txBody>
      </p:sp>
      <p:sp>
        <p:nvSpPr>
          <p:cNvPr id="22" name="Picture Placeholder 21">
            <a:extLst>
              <a:ext uri="{FF2B5EF4-FFF2-40B4-BE49-F238E27FC236}">
                <a16:creationId xmlns:a16="http://schemas.microsoft.com/office/drawing/2014/main" id="{215A5A73-8E13-4E38-8362-0A09BA944115}"/>
              </a:ext>
            </a:extLst>
          </p:cNvPr>
          <p:cNvSpPr>
            <a:spLocks noGrp="1"/>
          </p:cNvSpPr>
          <p:nvPr>
            <p:ph type="pic" idx="1"/>
          </p:nvPr>
        </p:nvSpPr>
        <p:spPr>
          <a:xfrm>
            <a:off x="6058861" y="478881"/>
            <a:ext cx="5582675" cy="5908526"/>
          </a:xfrm>
          <a:custGeom>
            <a:avLst/>
            <a:gdLst>
              <a:gd name="connsiteX0" fmla="*/ 10816 w 5582675"/>
              <a:gd name="connsiteY0" fmla="*/ 0 h 5908526"/>
              <a:gd name="connsiteX1" fmla="*/ 5582675 w 5582675"/>
              <a:gd name="connsiteY1" fmla="*/ 0 h 5908526"/>
              <a:gd name="connsiteX2" fmla="*/ 5582675 w 5582675"/>
              <a:gd name="connsiteY2" fmla="*/ 5908526 h 5908526"/>
              <a:gd name="connsiteX3" fmla="*/ 0 w 5582675"/>
              <a:gd name="connsiteY3" fmla="*/ 5908526 h 5908526"/>
              <a:gd name="connsiteX4" fmla="*/ 30693 w 5582675"/>
              <a:gd name="connsiteY4" fmla="*/ 5722836 h 5908526"/>
              <a:gd name="connsiteX5" fmla="*/ 223682 w 5582675"/>
              <a:gd name="connsiteY5" fmla="*/ 2921544 h 5908526"/>
              <a:gd name="connsiteX6" fmla="*/ 30693 w 5582675"/>
              <a:gd name="connsiteY6" fmla="*/ 120253 h 5908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2675" h="5908526">
                <a:moveTo>
                  <a:pt x="10816" y="0"/>
                </a:moveTo>
                <a:lnTo>
                  <a:pt x="5582675" y="0"/>
                </a:lnTo>
                <a:lnTo>
                  <a:pt x="5582675" y="5908526"/>
                </a:lnTo>
                <a:lnTo>
                  <a:pt x="0" y="5908526"/>
                </a:lnTo>
                <a:lnTo>
                  <a:pt x="30693" y="5722836"/>
                </a:lnTo>
                <a:cubicBezTo>
                  <a:pt x="153771" y="4890115"/>
                  <a:pt x="223682" y="3935837"/>
                  <a:pt x="223682" y="2921544"/>
                </a:cubicBezTo>
                <a:cubicBezTo>
                  <a:pt x="223682" y="1907252"/>
                  <a:pt x="153771" y="952973"/>
                  <a:pt x="30693" y="120253"/>
                </a:cubicBezTo>
                <a:close/>
              </a:path>
            </a:pathLst>
          </a:custGeom>
          <a:effectLst/>
        </p:spPr>
        <p:txBody>
          <a:bodyPr wrap="square" rtlCol="0" anchor="ctr">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dirty="0"/>
          </a:p>
        </p:txBody>
      </p:sp>
      <p:sp>
        <p:nvSpPr>
          <p:cNvPr id="4" name="Text Placeholder 3"/>
          <p:cNvSpPr>
            <a:spLocks noGrp="1"/>
          </p:cNvSpPr>
          <p:nvPr>
            <p:ph type="body" sz="half" idx="2"/>
          </p:nvPr>
        </p:nvSpPr>
        <p:spPr bwMode="gray">
          <a:xfrm>
            <a:off x="1154955" y="3657600"/>
            <a:ext cx="3859212" cy="1371600"/>
          </a:xfrm>
        </p:spPr>
        <p:txBody>
          <a:bodyPr rtlCol="0">
            <a:normAutofit/>
          </a:bodyPr>
          <a:lstStyle>
            <a:lvl1pPr marL="285750" indent="-285750">
              <a:buFont typeface="Arial" panose="020B0604020202020204" pitchFamily="34" charset="0"/>
              <a:buChar char="•"/>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BE416078-4A46-4D08-BD33-A6AF1D46E250}" type="datetime1">
              <a:rPr lang="en-GB" noProof="0" smtClean="0"/>
              <a:t>09/06/2025</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41834315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Content Placeholder 10">
            <a:extLst>
              <a:ext uri="{FF2B5EF4-FFF2-40B4-BE49-F238E27FC236}">
                <a16:creationId xmlns:a16="http://schemas.microsoft.com/office/drawing/2014/main" id="{B50BDD93-02DA-4B21-9556-FA8B9894F903}"/>
              </a:ext>
            </a:extLst>
          </p:cNvPr>
          <p:cNvSpPr>
            <a:spLocks noGrp="1"/>
          </p:cNvSpPr>
          <p:nvPr>
            <p:ph sz="quarter" idx="13"/>
          </p:nvPr>
        </p:nvSpPr>
        <p:spPr>
          <a:xfrm>
            <a:off x="6058861" y="478880"/>
            <a:ext cx="5582675" cy="5900239"/>
          </a:xfrm>
          <a:custGeom>
            <a:avLst/>
            <a:gdLst>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0 w 5582675"/>
              <a:gd name="connsiteY4" fmla="*/ 0 h 5900239"/>
              <a:gd name="connsiteX0" fmla="*/ 3501 w 5586176"/>
              <a:gd name="connsiteY0" fmla="*/ 0 h 5900239"/>
              <a:gd name="connsiteX1" fmla="*/ 5586176 w 5586176"/>
              <a:gd name="connsiteY1" fmla="*/ 0 h 5900239"/>
              <a:gd name="connsiteX2" fmla="*/ 5586176 w 5586176"/>
              <a:gd name="connsiteY2" fmla="*/ 5900239 h 5900239"/>
              <a:gd name="connsiteX3" fmla="*/ 3501 w 5586176"/>
              <a:gd name="connsiteY3" fmla="*/ 5900239 h 5900239"/>
              <a:gd name="connsiteX4" fmla="*/ 0 w 5586176"/>
              <a:gd name="connsiteY4" fmla="*/ 3615600 h 5900239"/>
              <a:gd name="connsiteX5" fmla="*/ 3501 w 5586176"/>
              <a:gd name="connsiteY5"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0 w 5582675"/>
              <a:gd name="connsiteY5"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117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117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47299 w 5582675"/>
              <a:gd name="connsiteY5" fmla="*/ 24756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11739 w 5582675"/>
              <a:gd name="connsiteY4" fmla="*/ 5647600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52379 w 5582675"/>
              <a:gd name="connsiteY4" fmla="*/ 5647600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82675" h="5900239">
                <a:moveTo>
                  <a:pt x="0" y="0"/>
                </a:moveTo>
                <a:lnTo>
                  <a:pt x="5582675" y="0"/>
                </a:lnTo>
                <a:lnTo>
                  <a:pt x="5582675" y="5900239"/>
                </a:lnTo>
                <a:lnTo>
                  <a:pt x="0" y="5900239"/>
                </a:lnTo>
                <a:cubicBezTo>
                  <a:pt x="14285" y="5817931"/>
                  <a:pt x="34284" y="5741338"/>
                  <a:pt x="42854" y="5653315"/>
                </a:cubicBezTo>
                <a:cubicBezTo>
                  <a:pt x="145724" y="4908883"/>
                  <a:pt x="181919" y="4332092"/>
                  <a:pt x="220019" y="3442880"/>
                </a:cubicBezTo>
                <a:cubicBezTo>
                  <a:pt x="221712" y="2333747"/>
                  <a:pt x="182766" y="1285573"/>
                  <a:pt x="47299" y="247560"/>
                </a:cubicBezTo>
                <a:lnTo>
                  <a:pt x="0" y="0"/>
                </a:lnTo>
                <a:close/>
              </a:path>
            </a:pathLst>
          </a:custGeo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 name="Title 1"/>
          <p:cNvSpPr>
            <a:spLocks noGrp="1"/>
          </p:cNvSpPr>
          <p:nvPr>
            <p:ph type="title"/>
          </p:nvPr>
        </p:nvSpPr>
        <p:spPr>
          <a:xfrm>
            <a:off x="1153907" y="1693332"/>
            <a:ext cx="3860260" cy="1735668"/>
          </a:xfrm>
        </p:spPr>
        <p:txBody>
          <a:bodyPr rtlCol="0" anchor="b">
            <a:normAutofit/>
          </a:bodyPr>
          <a:lstStyle>
            <a:lvl1pPr algn="l">
              <a:defRPr sz="2300" b="0"/>
            </a:lvl1pPr>
          </a:lstStyle>
          <a:p>
            <a:pPr rtl="0"/>
            <a:r>
              <a:rPr lang="en-US" noProof="0"/>
              <a:t>Click to edit Master title style</a:t>
            </a:r>
            <a:endParaRPr lang="en-GB" noProof="0" dirty="0"/>
          </a:p>
        </p:txBody>
      </p:sp>
      <p:sp>
        <p:nvSpPr>
          <p:cNvPr id="4" name="Text Placeholder 3"/>
          <p:cNvSpPr>
            <a:spLocks noGrp="1"/>
          </p:cNvSpPr>
          <p:nvPr>
            <p:ph type="body" sz="half" idx="2"/>
          </p:nvPr>
        </p:nvSpPr>
        <p:spPr bwMode="gray">
          <a:xfrm>
            <a:off x="1154955" y="3657600"/>
            <a:ext cx="3859212" cy="1371600"/>
          </a:xfrm>
        </p:spPr>
        <p:txBody>
          <a:bodyPr rtlCol="0">
            <a:normAutofit/>
          </a:bodyPr>
          <a:lstStyle>
            <a:lvl1pPr marL="285750" indent="-285750">
              <a:buFont typeface="Arial" panose="020B0604020202020204" pitchFamily="34" charset="0"/>
              <a:buChar char="•"/>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5552DDEF-9D8B-408E-BADE-EC221AA20940}" type="datetime1">
              <a:rPr lang="en-GB" noProof="0" smtClean="0"/>
              <a:t>09/06/2025</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rtlCol="0"/>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339773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0DCB0C88-FDE0-412E-9A8A-D2BEBF1E2A8C}" type="datetime1">
              <a:rPr lang="en-GB" noProof="0" smtClean="0"/>
              <a:t>09/06/2025</a:t>
            </a:fld>
            <a:endParaRPr lang="en-GB" noProof="0"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endParaRPr lang="en-GB" noProof="0"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rtl="0"/>
            <a:fld id="{9FF96B15-8338-45D5-A943-561235072D66}" type="slidenum">
              <a:rPr lang="en-GB" noProof="0" smtClean="0"/>
              <a:t>‹#›</a:t>
            </a:fld>
            <a:endParaRPr lang="en-GB" noProof="0" dirty="0"/>
          </a:p>
        </p:txBody>
      </p:sp>
    </p:spTree>
    <p:extLst>
      <p:ext uri="{BB962C8B-B14F-4D97-AF65-F5344CB8AC3E}">
        <p14:creationId xmlns:p14="http://schemas.microsoft.com/office/powerpoint/2010/main" val="3186056783"/>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 id="2147483902" r:id="rId15"/>
    <p:sldLayoutId id="2147483903" r:id="rId16"/>
    <p:sldLayoutId id="2147483904" r:id="rId17"/>
    <p:sldLayoutId id="2147483905" r:id="rId18"/>
    <p:sldLayoutId id="2147483906" r:id="rId19"/>
    <p:sldLayoutId id="2147483859" r:id="rId20"/>
    <p:sldLayoutId id="2147483862" r:id="rId21"/>
    <p:sldLayoutId id="2147483864" r:id="rId22"/>
    <p:sldLayoutId id="2147483863" r:id="rId23"/>
    <p:sldLayoutId id="2147483858" r:id="rId24"/>
    <p:sldLayoutId id="2147483865" r:id="rId25"/>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hyperlink" Target="https://support.office.com/en-gb/article/edit-your-school-presentation-44445997-6769-4d44-8b30-f9e3050adbfb?omkt=en-GB"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6.svg"/><Relationship Id="rId11" Type="http://schemas.openxmlformats.org/officeDocument/2006/relationships/image" Target="../media/image2.pn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hyperlink" Target="https://support.office.com/en-gb/article/edit-your-school-presentation-44445997-6769-4d44-8b30-f9e3050adbfb?omkt=en-GB"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hyperlink" Target="https://support.office.com/en-gb/article/edit-your-school-presentation-44445997-6769-4d44-8b30-f9e3050adbfb?omkt=en-GB"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41E-FC51-4047-9C2D-7FA6782DAFEB}"/>
              </a:ext>
            </a:extLst>
          </p:cNvPr>
          <p:cNvSpPr>
            <a:spLocks noGrp="1"/>
          </p:cNvSpPr>
          <p:nvPr>
            <p:ph type="ctrTitle"/>
          </p:nvPr>
        </p:nvSpPr>
        <p:spPr>
          <a:xfrm>
            <a:off x="1154955" y="1219200"/>
            <a:ext cx="8825658" cy="2677648"/>
          </a:xfrm>
        </p:spPr>
        <p:txBody>
          <a:bodyPr rtlCol="0"/>
          <a:lstStyle/>
          <a:p>
            <a:pPr rtl="0"/>
            <a:r>
              <a:rPr lang="en-GB" sz="3600" dirty="0"/>
              <a:t>Parent meeting:</a:t>
            </a:r>
            <a:br>
              <a:rPr lang="en-GB" dirty="0"/>
            </a:br>
            <a:r>
              <a:rPr lang="en-GB" b="1" dirty="0"/>
              <a:t>Special Educational Needs (SEN)</a:t>
            </a:r>
          </a:p>
        </p:txBody>
      </p:sp>
      <p:sp>
        <p:nvSpPr>
          <p:cNvPr id="3" name="Subtitle 2">
            <a:extLst>
              <a:ext uri="{FF2B5EF4-FFF2-40B4-BE49-F238E27FC236}">
                <a16:creationId xmlns:a16="http://schemas.microsoft.com/office/drawing/2014/main" id="{252E989F-747B-4007-9C7A-A35E8B662A7B}"/>
              </a:ext>
            </a:extLst>
          </p:cNvPr>
          <p:cNvSpPr>
            <a:spLocks noGrp="1"/>
          </p:cNvSpPr>
          <p:nvPr>
            <p:ph type="subTitle" idx="1"/>
          </p:nvPr>
        </p:nvSpPr>
        <p:spPr>
          <a:xfrm>
            <a:off x="684210" y="3843867"/>
            <a:ext cx="11168155" cy="1947333"/>
          </a:xfrm>
        </p:spPr>
        <p:txBody>
          <a:bodyPr rtlCol="0">
            <a:normAutofit/>
          </a:bodyPr>
          <a:lstStyle/>
          <a:p>
            <a:pPr rtl="0"/>
            <a:endParaRPr lang="en-GB" dirty="0"/>
          </a:p>
          <a:p>
            <a:pPr rtl="0"/>
            <a:r>
              <a:rPr lang="en-GB" dirty="0">
                <a:solidFill>
                  <a:schemeClr val="tx1"/>
                </a:solidFill>
              </a:rPr>
              <a:t>Mrs Anderson </a:t>
            </a:r>
            <a:r>
              <a:rPr lang="en-GB" dirty="0" err="1">
                <a:solidFill>
                  <a:schemeClr val="tx1"/>
                </a:solidFill>
              </a:rPr>
              <a:t>Whiley</a:t>
            </a:r>
            <a:r>
              <a:rPr lang="en-GB" dirty="0">
                <a:solidFill>
                  <a:schemeClr val="tx1"/>
                </a:solidFill>
              </a:rPr>
              <a:t>         Mrs Maher</a:t>
            </a:r>
          </a:p>
          <a:p>
            <a:pPr rtl="0"/>
            <a:r>
              <a:rPr lang="en-GB" dirty="0">
                <a:solidFill>
                  <a:schemeClr val="tx1"/>
                </a:solidFill>
              </a:rPr>
              <a:t>(SENCO)                     (</a:t>
            </a:r>
            <a:r>
              <a:rPr lang="en-GB" sz="1600" dirty="0">
                <a:solidFill>
                  <a:schemeClr val="tx1"/>
                </a:solidFill>
              </a:rPr>
              <a:t>Strategic lead for SEND and Inclusion for </a:t>
            </a:r>
            <a:r>
              <a:rPr lang="en-GB" sz="1600">
                <a:solidFill>
                  <a:schemeClr val="tx1"/>
                </a:solidFill>
              </a:rPr>
              <a:t>Mosaic Schools Learning </a:t>
            </a:r>
            <a:r>
              <a:rPr lang="en-GB" sz="1600" dirty="0">
                <a:solidFill>
                  <a:schemeClr val="tx1"/>
                </a:solidFill>
              </a:rPr>
              <a:t>Trust)</a:t>
            </a:r>
          </a:p>
        </p:txBody>
      </p:sp>
      <p:pic>
        <p:nvPicPr>
          <p:cNvPr id="5" name="Picture 4"/>
          <p:cNvPicPr>
            <a:picLocks noChangeAspect="1"/>
          </p:cNvPicPr>
          <p:nvPr/>
        </p:nvPicPr>
        <p:blipFill>
          <a:blip r:embed="rId3"/>
          <a:stretch>
            <a:fillRect/>
          </a:stretch>
        </p:blipFill>
        <p:spPr>
          <a:xfrm>
            <a:off x="9451113" y="752610"/>
            <a:ext cx="1876425" cy="1590675"/>
          </a:xfrm>
          <a:prstGeom prst="rect">
            <a:avLst/>
          </a:prstGeom>
        </p:spPr>
      </p:pic>
    </p:spTree>
    <p:extLst>
      <p:ext uri="{BB962C8B-B14F-4D97-AF65-F5344CB8AC3E}">
        <p14:creationId xmlns:p14="http://schemas.microsoft.com/office/powerpoint/2010/main" val="306700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02B5742-D468-45B7-9156-641CD4D80AD3}"/>
              </a:ext>
            </a:extLst>
          </p:cNvPr>
          <p:cNvSpPr>
            <a:spLocks noGrp="1"/>
          </p:cNvSpPr>
          <p:nvPr>
            <p:ph type="body" sz="quarter" idx="13"/>
          </p:nvPr>
        </p:nvSpPr>
        <p:spPr/>
        <p:txBody>
          <a:bodyPr rtlCol="0">
            <a:normAutofit fontScale="92500"/>
          </a:bodyPr>
          <a:lstStyle/>
          <a:p>
            <a:pPr rtl="0"/>
            <a:r>
              <a:rPr lang="en-GB" dirty="0"/>
              <a:t>What is SEN/ national picture</a:t>
            </a:r>
          </a:p>
        </p:txBody>
      </p:sp>
      <p:sp>
        <p:nvSpPr>
          <p:cNvPr id="4" name="Text Placeholder 3">
            <a:extLst>
              <a:ext uri="{FF2B5EF4-FFF2-40B4-BE49-F238E27FC236}">
                <a16:creationId xmlns:a16="http://schemas.microsoft.com/office/drawing/2014/main" id="{D88D3AC9-532C-45CE-A886-41FE54A32E61}"/>
              </a:ext>
            </a:extLst>
          </p:cNvPr>
          <p:cNvSpPr>
            <a:spLocks noGrp="1"/>
          </p:cNvSpPr>
          <p:nvPr>
            <p:ph type="body" sz="quarter" idx="14"/>
          </p:nvPr>
        </p:nvSpPr>
        <p:spPr/>
        <p:txBody>
          <a:bodyPr rtlCol="0">
            <a:normAutofit/>
          </a:bodyPr>
          <a:lstStyle/>
          <a:p>
            <a:pPr rtl="0"/>
            <a:r>
              <a:rPr lang="en-GB" dirty="0"/>
              <a:t>SEN at Wickham Common</a:t>
            </a:r>
          </a:p>
        </p:txBody>
      </p:sp>
      <p:sp>
        <p:nvSpPr>
          <p:cNvPr id="5" name="Text Placeholder 4">
            <a:extLst>
              <a:ext uri="{FF2B5EF4-FFF2-40B4-BE49-F238E27FC236}">
                <a16:creationId xmlns:a16="http://schemas.microsoft.com/office/drawing/2014/main" id="{CB033E00-5119-4205-BD29-9D1A753BE3C3}"/>
              </a:ext>
            </a:extLst>
          </p:cNvPr>
          <p:cNvSpPr>
            <a:spLocks noGrp="1"/>
          </p:cNvSpPr>
          <p:nvPr>
            <p:ph type="body" sz="quarter" idx="15"/>
          </p:nvPr>
        </p:nvSpPr>
        <p:spPr/>
        <p:txBody>
          <a:bodyPr rtlCol="0">
            <a:normAutofit/>
          </a:bodyPr>
          <a:lstStyle/>
          <a:p>
            <a:r>
              <a:rPr lang="en-GB" dirty="0"/>
              <a:t>EHCP v SEN support</a:t>
            </a:r>
          </a:p>
        </p:txBody>
      </p:sp>
      <p:sp>
        <p:nvSpPr>
          <p:cNvPr id="6" name="Text Placeholder 5">
            <a:extLst>
              <a:ext uri="{FF2B5EF4-FFF2-40B4-BE49-F238E27FC236}">
                <a16:creationId xmlns:a16="http://schemas.microsoft.com/office/drawing/2014/main" id="{0C0A6450-4901-4648-A1D8-F9E19429FA66}"/>
              </a:ext>
            </a:extLst>
          </p:cNvPr>
          <p:cNvSpPr>
            <a:spLocks noGrp="1"/>
          </p:cNvSpPr>
          <p:nvPr>
            <p:ph type="body" sz="quarter" idx="16"/>
          </p:nvPr>
        </p:nvSpPr>
        <p:spPr/>
        <p:txBody>
          <a:bodyPr rtlCol="0">
            <a:normAutofit fontScale="25000" lnSpcReduction="20000"/>
          </a:bodyPr>
          <a:lstStyle/>
          <a:p>
            <a:endParaRPr lang="en-GB" sz="7200" dirty="0"/>
          </a:p>
          <a:p>
            <a:r>
              <a:rPr lang="en-GB" sz="7200" dirty="0"/>
              <a:t>Local offer /support services</a:t>
            </a:r>
          </a:p>
          <a:p>
            <a:pPr rtl="0"/>
            <a:endParaRPr lang="en-GB" dirty="0"/>
          </a:p>
        </p:txBody>
      </p:sp>
      <p:sp>
        <p:nvSpPr>
          <p:cNvPr id="9" name="Text Placeholder 8">
            <a:extLst>
              <a:ext uri="{FF2B5EF4-FFF2-40B4-BE49-F238E27FC236}">
                <a16:creationId xmlns:a16="http://schemas.microsoft.com/office/drawing/2014/main" id="{246A07C8-F3A3-4A79-ADA4-D3DF410E6827}"/>
              </a:ext>
            </a:extLst>
          </p:cNvPr>
          <p:cNvSpPr>
            <a:spLocks noGrp="1"/>
          </p:cNvSpPr>
          <p:nvPr>
            <p:ph type="body" sz="quarter" idx="17"/>
          </p:nvPr>
        </p:nvSpPr>
        <p:spPr/>
        <p:txBody>
          <a:bodyPr rtlCol="0"/>
          <a:lstStyle/>
          <a:p>
            <a:pPr rtl="0"/>
            <a:r>
              <a:rPr lang="en-GB" dirty="0"/>
              <a:t>Questions</a:t>
            </a:r>
          </a:p>
        </p:txBody>
      </p:sp>
      <p:sp>
        <p:nvSpPr>
          <p:cNvPr id="2" name="Title 1">
            <a:extLst>
              <a:ext uri="{FF2B5EF4-FFF2-40B4-BE49-F238E27FC236}">
                <a16:creationId xmlns:a16="http://schemas.microsoft.com/office/drawing/2014/main" id="{09588723-F88E-4F02-B1A9-D1224233BEEF}"/>
              </a:ext>
            </a:extLst>
          </p:cNvPr>
          <p:cNvSpPr>
            <a:spLocks noGrp="1"/>
          </p:cNvSpPr>
          <p:nvPr>
            <p:ph type="title"/>
          </p:nvPr>
        </p:nvSpPr>
        <p:spPr/>
        <p:txBody>
          <a:bodyPr rtlCol="0">
            <a:normAutofit/>
          </a:bodyPr>
          <a:lstStyle/>
          <a:p>
            <a:pPr rtl="0">
              <a:lnSpc>
                <a:spcPct val="90000"/>
              </a:lnSpc>
            </a:pPr>
            <a:r>
              <a:rPr lang="en-GB" dirty="0">
                <a:solidFill>
                  <a:schemeClr val="bg1"/>
                </a:solidFill>
              </a:rPr>
              <a:t>Meeting outline</a:t>
            </a:r>
            <a:endParaRPr lang="en-GB" sz="2300" dirty="0">
              <a:solidFill>
                <a:schemeClr val="bg1"/>
              </a:solidFill>
            </a:endParaRPr>
          </a:p>
        </p:txBody>
      </p:sp>
      <p:sp>
        <p:nvSpPr>
          <p:cNvPr id="7" name="Slide Number Placeholder 6">
            <a:extLst>
              <a:ext uri="{FF2B5EF4-FFF2-40B4-BE49-F238E27FC236}">
                <a16:creationId xmlns:a16="http://schemas.microsoft.com/office/drawing/2014/main" id="{6B48CA6F-C72D-F944-B10D-0504BB669B47}"/>
              </a:ext>
            </a:extLst>
          </p:cNvPr>
          <p:cNvSpPr>
            <a:spLocks noGrp="1"/>
          </p:cNvSpPr>
          <p:nvPr>
            <p:ph type="sldNum" sz="quarter" idx="12"/>
          </p:nvPr>
        </p:nvSpPr>
        <p:spPr/>
        <p:txBody>
          <a:bodyPr rtlCol="0"/>
          <a:lstStyle/>
          <a:p>
            <a:pPr rtl="0"/>
            <a:fld id="{9FF96B15-8338-45D5-A943-561235072D66}" type="slidenum">
              <a:rPr lang="en-GB" smtClean="0"/>
              <a:t>2</a:t>
            </a:fld>
            <a:endParaRPr lang="en-GB" dirty="0"/>
          </a:p>
        </p:txBody>
      </p:sp>
      <p:pic>
        <p:nvPicPr>
          <p:cNvPr id="19" name="Picture Placeholder 18"/>
          <p:cNvPicPr>
            <a:picLocks noGrp="1" noChangeAspect="1"/>
          </p:cNvPicPr>
          <p:nvPr>
            <p:ph type="pic" sz="quarter" idx="18"/>
          </p:nvPr>
        </p:nvPicPr>
        <p:blipFill>
          <a:blip r:embed="rId3"/>
          <a:srcRect l="7614" r="7614"/>
          <a:stretch>
            <a:fillRect/>
          </a:stretch>
        </p:blipFill>
        <p:spPr>
          <a:prstGeom prst="rect">
            <a:avLst/>
          </a:prstGeom>
        </p:spPr>
      </p:pic>
      <p:pic>
        <p:nvPicPr>
          <p:cNvPr id="20" name="Picture Placeholder 19"/>
          <p:cNvPicPr>
            <a:picLocks noGrp="1" noChangeAspect="1"/>
          </p:cNvPicPr>
          <p:nvPr>
            <p:ph type="pic" sz="quarter" idx="19"/>
          </p:nvPr>
        </p:nvPicPr>
        <p:blipFill>
          <a:blip r:embed="rId3"/>
          <a:srcRect l="7614" r="7614"/>
          <a:stretch>
            <a:fillRect/>
          </a:stretch>
        </p:blipFill>
        <p:spPr>
          <a:prstGeom prst="rect">
            <a:avLst/>
          </a:prstGeom>
        </p:spPr>
      </p:pic>
      <p:pic>
        <p:nvPicPr>
          <p:cNvPr id="21" name="Picture Placeholder 20"/>
          <p:cNvPicPr>
            <a:picLocks noGrp="1" noChangeAspect="1"/>
          </p:cNvPicPr>
          <p:nvPr>
            <p:ph type="pic" sz="quarter" idx="20"/>
          </p:nvPr>
        </p:nvPicPr>
        <p:blipFill>
          <a:blip r:embed="rId3"/>
          <a:srcRect l="7614" r="7614"/>
          <a:stretch>
            <a:fillRect/>
          </a:stretch>
        </p:blipFill>
        <p:spPr>
          <a:prstGeom prst="rect">
            <a:avLst/>
          </a:prstGeom>
        </p:spPr>
      </p:pic>
      <p:pic>
        <p:nvPicPr>
          <p:cNvPr id="22" name="Picture Placeholder 21"/>
          <p:cNvPicPr>
            <a:picLocks noGrp="1" noChangeAspect="1"/>
          </p:cNvPicPr>
          <p:nvPr>
            <p:ph type="pic" sz="quarter" idx="21"/>
          </p:nvPr>
        </p:nvPicPr>
        <p:blipFill>
          <a:blip r:embed="rId3"/>
          <a:srcRect l="7614" r="7614"/>
          <a:stretch>
            <a:fillRect/>
          </a:stretch>
        </p:blipFill>
        <p:spPr>
          <a:prstGeom prst="rect">
            <a:avLst/>
          </a:prstGeom>
        </p:spPr>
      </p:pic>
      <p:pic>
        <p:nvPicPr>
          <p:cNvPr id="23" name="Picture Placeholder 22"/>
          <p:cNvPicPr>
            <a:picLocks noGrp="1" noChangeAspect="1"/>
          </p:cNvPicPr>
          <p:nvPr>
            <p:ph type="pic" sz="quarter" idx="23"/>
          </p:nvPr>
        </p:nvPicPr>
        <p:blipFill>
          <a:blip r:embed="rId3"/>
          <a:srcRect l="7614" r="7614"/>
          <a:stretch>
            <a:fillRect/>
          </a:stretch>
        </p:blipFill>
        <p:spPr>
          <a:prstGeom prst="rect">
            <a:avLst/>
          </a:prstGeom>
        </p:spPr>
      </p:pic>
    </p:spTree>
    <p:extLst>
      <p:ext uri="{BB962C8B-B14F-4D97-AF65-F5344CB8AC3E}">
        <p14:creationId xmlns:p14="http://schemas.microsoft.com/office/powerpoint/2010/main" val="944875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a:off x="1154952" y="973668"/>
            <a:ext cx="10183607" cy="706964"/>
          </a:xfrm>
        </p:spPr>
        <p:txBody>
          <a:bodyPr rtlCol="0"/>
          <a:lstStyle/>
          <a:p>
            <a:pPr marL="36000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Calibri"/>
                <a:ea typeface="+mn-ea"/>
                <a:cs typeface="+mn-cs"/>
              </a:rPr>
              <a:t>SEN and the National </a:t>
            </a:r>
            <a:r>
              <a:rPr lang="en-GB" b="1" cap="none" dirty="0">
                <a:ln>
                  <a:noFill/>
                </a:ln>
                <a:latin typeface="Calibri"/>
                <a:ea typeface="+mn-ea"/>
                <a:cs typeface="+mn-cs"/>
              </a:rPr>
              <a:t>P</a:t>
            </a:r>
            <a:r>
              <a:rPr kumimoji="0" lang="en-GB" sz="3600" b="1" i="0" u="none" strike="noStrike" kern="1200" cap="none" spc="0" normalizeH="0" baseline="0" noProof="0" dirty="0" err="1">
                <a:ln>
                  <a:noFill/>
                </a:ln>
                <a:effectLst/>
                <a:uLnTx/>
                <a:uFillTx/>
                <a:latin typeface="Calibri"/>
                <a:ea typeface="+mn-ea"/>
                <a:cs typeface="+mn-cs"/>
              </a:rPr>
              <a:t>icture</a:t>
            </a:r>
            <a:endParaRPr kumimoji="0" lang="en-GB" sz="3600" b="1" i="0" u="none" strike="noStrike" kern="1200" cap="none" spc="0" normalizeH="0" baseline="0" noProof="0" dirty="0">
              <a:ln>
                <a:noFill/>
              </a:ln>
              <a:effectLst/>
              <a:uLnTx/>
              <a:uFillTx/>
              <a:latin typeface="Calibri"/>
              <a:ea typeface="+mn-ea"/>
              <a:cs typeface="+mn-cs"/>
            </a:endParaRPr>
          </a:p>
        </p:txBody>
      </p:sp>
      <p:sp>
        <p:nvSpPr>
          <p:cNvPr id="2" name="Slide Number Placeholder 1"/>
          <p:cNvSpPr>
            <a:spLocks noGrp="1"/>
          </p:cNvSpPr>
          <p:nvPr>
            <p:ph type="sldNum" sz="quarter" idx="12"/>
          </p:nvPr>
        </p:nvSpPr>
        <p:spPr>
          <a:xfrm>
            <a:off x="10352540" y="295729"/>
            <a:ext cx="838199" cy="677939"/>
          </a:xfrm>
        </p:spPr>
        <p:txBody>
          <a:bodyPr/>
          <a:lstStyle/>
          <a:p>
            <a:pPr rtl="0"/>
            <a:fld id="{9FF96B15-8338-45D5-A943-561235072D66}" type="slidenum">
              <a:rPr lang="en-GB" noProof="0" smtClean="0"/>
              <a:t>3</a:t>
            </a:fld>
            <a:endParaRPr lang="en-GB" noProof="0" dirty="0"/>
          </a:p>
        </p:txBody>
      </p:sp>
      <p:sp>
        <p:nvSpPr>
          <p:cNvPr id="8" name="TextBox 7">
            <a:hlinkClick r:id="rId3"/>
            <a:extLst>
              <a:ext uri="{FF2B5EF4-FFF2-40B4-BE49-F238E27FC236}">
                <a16:creationId xmlns:a16="http://schemas.microsoft.com/office/drawing/2014/main" id="{5FC6C278-4035-446A-A94B-030E792FDDF5}"/>
              </a:ext>
            </a:extLst>
          </p:cNvPr>
          <p:cNvSpPr txBox="1"/>
          <p:nvPr/>
        </p:nvSpPr>
        <p:spPr>
          <a:xfrm>
            <a:off x="460580" y="2358571"/>
            <a:ext cx="11499772" cy="4334837"/>
          </a:xfrm>
          <a:prstGeom prst="rect">
            <a:avLst/>
          </a:prstGeom>
          <a:noFill/>
        </p:spPr>
        <p:txBody>
          <a:bodyPr wrap="square" rtlCol="0">
            <a:noAutofit/>
          </a:bodyPr>
          <a:lstStyle/>
          <a:p>
            <a:r>
              <a:rPr lang="en-GB" sz="2000" dirty="0"/>
              <a:t>Across the country SEN numbers in schools are increasing. This may be due to a range of factors including; better and earlier identification of need, the impact of COVID-19 and a cultural shift in the acceptance and support for those with SEN. </a:t>
            </a:r>
          </a:p>
          <a:p>
            <a:pPr lvl="0"/>
            <a:r>
              <a:rPr lang="en-GB" sz="2000" dirty="0"/>
              <a:t>140% increase in EHCP since 2015</a:t>
            </a:r>
          </a:p>
          <a:p>
            <a:pPr lvl="0"/>
            <a:r>
              <a:rPr lang="en-GB" sz="2000" dirty="0"/>
              <a:t>£3.4 </a:t>
            </a:r>
            <a:r>
              <a:rPr lang="en-GB" sz="2000" dirty="0" err="1"/>
              <a:t>bn</a:t>
            </a:r>
            <a:r>
              <a:rPr lang="en-GB" sz="2000" dirty="0"/>
              <a:t> gap between forecast and higher needs band</a:t>
            </a:r>
          </a:p>
          <a:p>
            <a:pPr lvl="0"/>
            <a:r>
              <a:rPr lang="en-GB" sz="2000" dirty="0"/>
              <a:t>50% children wait more than 20 weeks for EHCP </a:t>
            </a:r>
          </a:p>
          <a:p>
            <a:endParaRPr lang="en-GB" sz="2000" dirty="0"/>
          </a:p>
          <a:p>
            <a:r>
              <a:rPr lang="en-GB" sz="2000" i="1" u="sng" dirty="0"/>
              <a:t>National Audit Office – Support for Children and Young People with SEN October 2024 </a:t>
            </a:r>
            <a:endParaRPr lang="en-GB" sz="2000" dirty="0"/>
          </a:p>
          <a:p>
            <a:endParaRPr lang="en-GB" sz="2000" dirty="0"/>
          </a:p>
          <a:p>
            <a:endParaRPr lang="en-GB" sz="2000" dirty="0"/>
          </a:p>
        </p:txBody>
      </p:sp>
    </p:spTree>
    <p:extLst>
      <p:ext uri="{BB962C8B-B14F-4D97-AF65-F5344CB8AC3E}">
        <p14:creationId xmlns:p14="http://schemas.microsoft.com/office/powerpoint/2010/main" val="2394598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5" y="2386148"/>
            <a:ext cx="9469502" cy="4093029"/>
          </a:xfrm>
        </p:spPr>
        <p:txBody>
          <a:bodyPr/>
          <a:lstStyle/>
          <a:p>
            <a:r>
              <a:rPr lang="en-GB" sz="2000" dirty="0">
                <a:solidFill>
                  <a:schemeClr val="tx1"/>
                </a:solidFill>
              </a:rPr>
              <a:t>ASC and Speech and Language are the main areas of need recorded. </a:t>
            </a:r>
          </a:p>
          <a:p>
            <a:r>
              <a:rPr lang="en-GB" sz="2000" dirty="0">
                <a:solidFill>
                  <a:schemeClr val="tx1"/>
                </a:solidFill>
              </a:rPr>
              <a:t>Social, emotional and mental health is increasing in need. </a:t>
            </a:r>
          </a:p>
          <a:p>
            <a:r>
              <a:rPr lang="en-GB" sz="2000" dirty="0">
                <a:solidFill>
                  <a:schemeClr val="tx1"/>
                </a:solidFill>
              </a:rPr>
              <a:t>Specialist school places are harder to obtain. </a:t>
            </a:r>
          </a:p>
          <a:p>
            <a:r>
              <a:rPr lang="en-GB" sz="2000" dirty="0">
                <a:solidFill>
                  <a:schemeClr val="tx1"/>
                </a:solidFill>
              </a:rPr>
              <a:t>Due to a new government SEN initiatives are at the forefront however we are unsure how this will look. </a:t>
            </a:r>
          </a:p>
          <a:p>
            <a:r>
              <a:rPr lang="en-GB" sz="2000" dirty="0">
                <a:solidFill>
                  <a:schemeClr val="tx1"/>
                </a:solidFill>
              </a:rPr>
              <a:t>The budget October 2024 allocated an extra £1bn towards SEN spending but it is unclear whether this will clear LA deficit or go into schools budget directly. </a:t>
            </a:r>
          </a:p>
          <a:p>
            <a:endParaRPr lang="en-GB" dirty="0"/>
          </a:p>
        </p:txBody>
      </p:sp>
      <p:sp>
        <p:nvSpPr>
          <p:cNvPr id="4" name="Slide Number Placeholder 3"/>
          <p:cNvSpPr>
            <a:spLocks noGrp="1"/>
          </p:cNvSpPr>
          <p:nvPr>
            <p:ph type="sldNum" sz="quarter" idx="12"/>
          </p:nvPr>
        </p:nvSpPr>
        <p:spPr/>
        <p:txBody>
          <a:bodyPr/>
          <a:lstStyle/>
          <a:p>
            <a:pPr rtl="0"/>
            <a:fld id="{9FF96B15-8338-45D5-A943-561235072D66}" type="slidenum">
              <a:rPr lang="en-GB" noProof="0" smtClean="0"/>
              <a:t>4</a:t>
            </a:fld>
            <a:endParaRPr lang="en-GB" noProof="0" dirty="0"/>
          </a:p>
        </p:txBody>
      </p:sp>
    </p:spTree>
    <p:extLst>
      <p:ext uri="{BB962C8B-B14F-4D97-AF65-F5344CB8AC3E}">
        <p14:creationId xmlns:p14="http://schemas.microsoft.com/office/powerpoint/2010/main" val="1831902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74766" y="2177"/>
            <a:ext cx="10493827" cy="3416300"/>
          </a:xfrm>
        </p:spPr>
        <p:txBody>
          <a:bodyPr>
            <a:normAutofit/>
          </a:bodyPr>
          <a:lstStyle/>
          <a:p>
            <a:pPr marL="0" indent="0">
              <a:buNone/>
            </a:pPr>
            <a:r>
              <a:rPr lang="en-GB" sz="2000" dirty="0">
                <a:solidFill>
                  <a:schemeClr val="tx1"/>
                </a:solidFill>
              </a:rPr>
              <a:t>In January 2024 data showed that there are over 1.6 million children (18.4%) who are identified as having SEND  within schools. Although COVID 19 may be a factor numbers were increasing before national lockdowns in 2020. Since 2016 EHCPs awarded have risen by 83.4% and SEN support has increased by 24.9%. EHCP in mainstream education both primary and secondary has increased from 52.7% to 54.4%. </a:t>
            </a:r>
          </a:p>
          <a:p>
            <a:pPr marL="0" indent="0">
              <a:buNone/>
            </a:pPr>
            <a:r>
              <a:rPr lang="en-US" sz="2000" i="1" u="sng" dirty="0">
                <a:solidFill>
                  <a:schemeClr val="tx1"/>
                </a:solidFill>
              </a:rPr>
              <a:t>Special Educational Needs in England 2023/24 </a:t>
            </a:r>
            <a:r>
              <a:rPr lang="en-US" sz="2000" i="1" u="sng" dirty="0" err="1">
                <a:solidFill>
                  <a:schemeClr val="tx1"/>
                </a:solidFill>
              </a:rPr>
              <a:t>DfE</a:t>
            </a:r>
            <a:endParaRPr lang="en-GB" sz="2000" dirty="0">
              <a:solidFill>
                <a:schemeClr val="tx1"/>
              </a:solidFill>
            </a:endParaRPr>
          </a:p>
        </p:txBody>
      </p:sp>
      <p:sp>
        <p:nvSpPr>
          <p:cNvPr id="4" name="Slide Number Placeholder 3"/>
          <p:cNvSpPr>
            <a:spLocks noGrp="1"/>
          </p:cNvSpPr>
          <p:nvPr>
            <p:ph type="sldNum" sz="quarter" idx="12"/>
          </p:nvPr>
        </p:nvSpPr>
        <p:spPr/>
        <p:txBody>
          <a:bodyPr/>
          <a:lstStyle/>
          <a:p>
            <a:pPr rtl="0"/>
            <a:fld id="{9FF96B15-8338-45D5-A943-561235072D66}" type="slidenum">
              <a:rPr lang="en-GB" noProof="0" smtClean="0"/>
              <a:t>5</a:t>
            </a:fld>
            <a:endParaRPr lang="en-GB" noProof="0" dirty="0"/>
          </a:p>
        </p:txBody>
      </p:sp>
    </p:spTree>
    <p:extLst>
      <p:ext uri="{BB962C8B-B14F-4D97-AF65-F5344CB8AC3E}">
        <p14:creationId xmlns:p14="http://schemas.microsoft.com/office/powerpoint/2010/main" val="265642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SEN?</a:t>
            </a:r>
            <a:br>
              <a:rPr lang="en-GB" dirty="0"/>
            </a:br>
            <a:r>
              <a:rPr lang="en-GB" dirty="0"/>
              <a:t>SEND Code of Practice 2015</a:t>
            </a:r>
          </a:p>
        </p:txBody>
      </p:sp>
      <p:sp>
        <p:nvSpPr>
          <p:cNvPr id="3" name="Content Placeholder 2"/>
          <p:cNvSpPr>
            <a:spLocks noGrp="1"/>
          </p:cNvSpPr>
          <p:nvPr>
            <p:ph idx="1"/>
          </p:nvPr>
        </p:nvSpPr>
        <p:spPr/>
        <p:txBody>
          <a:bodyPr>
            <a:normAutofit fontScale="85000" lnSpcReduction="20000"/>
          </a:bodyPr>
          <a:lstStyle/>
          <a:p>
            <a:pPr marL="0" indent="0">
              <a:buNone/>
            </a:pPr>
            <a:r>
              <a:rPr lang="en-GB" u="sng" dirty="0"/>
              <a:t>This Code of Practice is statutory guidance for the following organisations:</a:t>
            </a:r>
          </a:p>
          <a:p>
            <a:r>
              <a:rPr lang="en-GB" dirty="0">
                <a:solidFill>
                  <a:schemeClr val="tx1"/>
                </a:solidFill>
              </a:rPr>
              <a:t>local authorities (education, social care and relevant housing and employment and other services) </a:t>
            </a:r>
          </a:p>
          <a:p>
            <a:r>
              <a:rPr lang="en-GB" dirty="0">
                <a:solidFill>
                  <a:schemeClr val="tx1"/>
                </a:solidFill>
              </a:rPr>
              <a:t>the governing bodies of schools, including non-maintained special schools </a:t>
            </a:r>
          </a:p>
          <a:p>
            <a:r>
              <a:rPr lang="en-GB" dirty="0">
                <a:solidFill>
                  <a:schemeClr val="tx1"/>
                </a:solidFill>
              </a:rPr>
              <a:t>the proprietors of academies (including free schools, university technical colleges and studio schools) </a:t>
            </a:r>
          </a:p>
          <a:p>
            <a:r>
              <a:rPr lang="en-GB" dirty="0">
                <a:solidFill>
                  <a:schemeClr val="tx1"/>
                </a:solidFill>
              </a:rPr>
              <a:t>the National Health Service Commissioning Board </a:t>
            </a:r>
          </a:p>
          <a:p>
            <a:r>
              <a:rPr lang="en-GB" dirty="0">
                <a:solidFill>
                  <a:schemeClr val="tx1"/>
                </a:solidFill>
              </a:rPr>
              <a:t>clinical commissioning groups (CCGs)</a:t>
            </a:r>
          </a:p>
          <a:p>
            <a:r>
              <a:rPr lang="en-GB" dirty="0">
                <a:solidFill>
                  <a:schemeClr val="tx1"/>
                </a:solidFill>
              </a:rPr>
              <a:t>NHS Trusts </a:t>
            </a:r>
          </a:p>
          <a:p>
            <a:r>
              <a:rPr lang="en-GB" dirty="0">
                <a:solidFill>
                  <a:schemeClr val="tx1"/>
                </a:solidFill>
              </a:rPr>
              <a:t>NHS Foundation Trusts</a:t>
            </a:r>
          </a:p>
          <a:p>
            <a:r>
              <a:rPr lang="en-GB" dirty="0">
                <a:solidFill>
                  <a:schemeClr val="tx1"/>
                </a:solidFill>
              </a:rPr>
              <a:t> Local Health Boards </a:t>
            </a:r>
          </a:p>
        </p:txBody>
      </p:sp>
      <p:sp>
        <p:nvSpPr>
          <p:cNvPr id="4" name="Slide Number Placeholder 3"/>
          <p:cNvSpPr>
            <a:spLocks noGrp="1"/>
          </p:cNvSpPr>
          <p:nvPr>
            <p:ph type="sldNum" sz="quarter" idx="12"/>
          </p:nvPr>
        </p:nvSpPr>
        <p:spPr/>
        <p:txBody>
          <a:bodyPr/>
          <a:lstStyle/>
          <a:p>
            <a:pPr rtl="0"/>
            <a:fld id="{9FF96B15-8338-45D5-A943-561235072D66}" type="slidenum">
              <a:rPr lang="en-GB" noProof="0" smtClean="0"/>
              <a:t>6</a:t>
            </a:fld>
            <a:endParaRPr lang="en-GB" noProof="0" dirty="0"/>
          </a:p>
        </p:txBody>
      </p:sp>
    </p:spTree>
    <p:extLst>
      <p:ext uri="{BB962C8B-B14F-4D97-AF65-F5344CB8AC3E}">
        <p14:creationId xmlns:p14="http://schemas.microsoft.com/office/powerpoint/2010/main" val="2631359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descr="Books">
            <a:extLst>
              <a:ext uri="{FF2B5EF4-FFF2-40B4-BE49-F238E27FC236}">
                <a16:creationId xmlns:a16="http://schemas.microsoft.com/office/drawing/2014/main" id="{DC211434-F1B3-4E2F-B008-4EEA0ACB3356}"/>
              </a:ext>
            </a:extLst>
          </p:cNvPr>
          <p:cNvPicPr>
            <a:picLocks noGrp="1" noChangeAspect="1"/>
          </p:cNvPicPr>
          <p:nvPr>
            <p:ph type="pic" sz="quarter" idx="24"/>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85" b="85"/>
          <a:stretch/>
        </p:blipFill>
        <p:spPr/>
      </p:pic>
      <p:pic>
        <p:nvPicPr>
          <p:cNvPr id="16" name="Picture Placeholder 15" descr="Pencil">
            <a:extLst>
              <a:ext uri="{FF2B5EF4-FFF2-40B4-BE49-F238E27FC236}">
                <a16:creationId xmlns:a16="http://schemas.microsoft.com/office/drawing/2014/main" id="{2ABB9B2C-8073-4AE8-9BDD-46925F1DD0EC}"/>
              </a:ext>
            </a:extLst>
          </p:cNvPr>
          <p:cNvPicPr>
            <a:picLocks noGrp="1" noChangeAspect="1"/>
          </p:cNvPicPr>
          <p:nvPr>
            <p:ph type="pic" sz="quarter" idx="23"/>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p:pic>
      <p:sp>
        <p:nvSpPr>
          <p:cNvPr id="2" name="Title 1">
            <a:extLst>
              <a:ext uri="{FF2B5EF4-FFF2-40B4-BE49-F238E27FC236}">
                <a16:creationId xmlns:a16="http://schemas.microsoft.com/office/drawing/2014/main" id="{B91F6B52-A20E-426B-B7E0-1B6AAB46C89F}"/>
              </a:ext>
            </a:extLst>
          </p:cNvPr>
          <p:cNvSpPr>
            <a:spLocks noGrp="1"/>
          </p:cNvSpPr>
          <p:nvPr>
            <p:ph type="title"/>
          </p:nvPr>
        </p:nvSpPr>
        <p:spPr>
          <a:xfrm>
            <a:off x="1036608" y="2061189"/>
            <a:ext cx="3438881" cy="2283824"/>
          </a:xfrm>
        </p:spPr>
        <p:txBody>
          <a:bodyPr rtlCol="0">
            <a:normAutofit fontScale="90000"/>
          </a:bodyPr>
          <a:lstStyle/>
          <a:p>
            <a:pPr rtl="0"/>
            <a:r>
              <a:rPr lang="en-GB" sz="3600" b="1" dirty="0"/>
              <a:t>Wickham Common Vision</a:t>
            </a:r>
            <a:br>
              <a:rPr lang="en-GB" dirty="0"/>
            </a:br>
            <a:br>
              <a:rPr lang="en-GB" dirty="0"/>
            </a:br>
            <a:endParaRPr lang="en-GB" dirty="0"/>
          </a:p>
        </p:txBody>
      </p:sp>
      <p:sp>
        <p:nvSpPr>
          <p:cNvPr id="3" name="Slide Number Placeholder 2">
            <a:extLst>
              <a:ext uri="{FF2B5EF4-FFF2-40B4-BE49-F238E27FC236}">
                <a16:creationId xmlns:a16="http://schemas.microsoft.com/office/drawing/2014/main" id="{0E198AB5-8BDA-AB41-9AEF-8516B23BB694}"/>
              </a:ext>
            </a:extLst>
          </p:cNvPr>
          <p:cNvSpPr>
            <a:spLocks noGrp="1"/>
          </p:cNvSpPr>
          <p:nvPr>
            <p:ph type="sldNum" sz="quarter" idx="12"/>
          </p:nvPr>
        </p:nvSpPr>
        <p:spPr/>
        <p:txBody>
          <a:bodyPr rtlCol="0"/>
          <a:lstStyle/>
          <a:p>
            <a:pPr rtl="0"/>
            <a:fld id="{9FF96B15-8338-45D5-A943-561235072D66}" type="slidenum">
              <a:rPr lang="en-GB" smtClean="0"/>
              <a:t>7</a:t>
            </a:fld>
            <a:endParaRPr lang="en-GB" dirty="0"/>
          </a:p>
        </p:txBody>
      </p:sp>
      <p:sp>
        <p:nvSpPr>
          <p:cNvPr id="4" name="Text Placeholder 3">
            <a:extLst>
              <a:ext uri="{FF2B5EF4-FFF2-40B4-BE49-F238E27FC236}">
                <a16:creationId xmlns:a16="http://schemas.microsoft.com/office/drawing/2014/main" id="{0436469F-A292-4492-BAAB-2F581AD4AC1D}"/>
              </a:ext>
            </a:extLst>
          </p:cNvPr>
          <p:cNvSpPr>
            <a:spLocks noGrp="1"/>
          </p:cNvSpPr>
          <p:nvPr>
            <p:ph type="body" sz="quarter" idx="14"/>
          </p:nvPr>
        </p:nvSpPr>
        <p:spPr/>
        <p:txBody>
          <a:bodyPr rtlCol="0">
            <a:noAutofit/>
          </a:bodyPr>
          <a:lstStyle/>
          <a:p>
            <a:pPr rtl="0"/>
            <a:r>
              <a:rPr lang="en-GB" sz="1800" b="1" dirty="0">
                <a:solidFill>
                  <a:schemeClr val="tx1"/>
                </a:solidFill>
              </a:rPr>
              <a:t>Inclusion &amp; Nurturing- Ensuring all pupils feel valued.</a:t>
            </a:r>
          </a:p>
        </p:txBody>
      </p:sp>
      <p:sp>
        <p:nvSpPr>
          <p:cNvPr id="6" name="Text Placeholder 5">
            <a:extLst>
              <a:ext uri="{FF2B5EF4-FFF2-40B4-BE49-F238E27FC236}">
                <a16:creationId xmlns:a16="http://schemas.microsoft.com/office/drawing/2014/main" id="{410CAEE2-2C63-436A-B2D5-4E3D73081993}"/>
              </a:ext>
            </a:extLst>
          </p:cNvPr>
          <p:cNvSpPr>
            <a:spLocks noGrp="1"/>
          </p:cNvSpPr>
          <p:nvPr>
            <p:ph type="body" sz="quarter" idx="16"/>
          </p:nvPr>
        </p:nvSpPr>
        <p:spPr>
          <a:xfrm>
            <a:off x="5756275" y="5401731"/>
            <a:ext cx="2325688" cy="1259999"/>
          </a:xfrm>
        </p:spPr>
        <p:txBody>
          <a:bodyPr rtlCol="0">
            <a:normAutofit fontScale="70000" lnSpcReduction="20000"/>
          </a:bodyPr>
          <a:lstStyle/>
          <a:p>
            <a:pPr rtl="0"/>
            <a:r>
              <a:rPr lang="en-GB" sz="2900" b="1" dirty="0">
                <a:solidFill>
                  <a:schemeClr val="tx1"/>
                </a:solidFill>
              </a:rPr>
              <a:t>Identifying and meeting the unique needs of our pupils</a:t>
            </a:r>
            <a:r>
              <a:rPr lang="en-GB" sz="3600" b="1" dirty="0">
                <a:solidFill>
                  <a:schemeClr val="tx1"/>
                </a:solidFill>
              </a:rPr>
              <a:t>.</a:t>
            </a:r>
          </a:p>
          <a:p>
            <a:pPr rtl="0"/>
            <a:endParaRPr lang="en-GB" dirty="0"/>
          </a:p>
        </p:txBody>
      </p:sp>
      <p:sp>
        <p:nvSpPr>
          <p:cNvPr id="8" name="Text Placeholder 7">
            <a:extLst>
              <a:ext uri="{FF2B5EF4-FFF2-40B4-BE49-F238E27FC236}">
                <a16:creationId xmlns:a16="http://schemas.microsoft.com/office/drawing/2014/main" id="{A68D70ED-10B5-4BE6-AD26-6087054C33D1}"/>
              </a:ext>
            </a:extLst>
          </p:cNvPr>
          <p:cNvSpPr>
            <a:spLocks noGrp="1"/>
          </p:cNvSpPr>
          <p:nvPr>
            <p:ph type="body" sz="quarter" idx="18"/>
          </p:nvPr>
        </p:nvSpPr>
        <p:spPr>
          <a:xfrm>
            <a:off x="8773341" y="2211546"/>
            <a:ext cx="2650427" cy="774700"/>
          </a:xfrm>
        </p:spPr>
        <p:txBody>
          <a:bodyPr rtlCol="0">
            <a:noAutofit/>
          </a:bodyPr>
          <a:lstStyle/>
          <a:p>
            <a:pPr rtl="0"/>
            <a:r>
              <a:rPr lang="en-GB" sz="1800" b="1" dirty="0">
                <a:solidFill>
                  <a:schemeClr val="tx1"/>
                </a:solidFill>
              </a:rPr>
              <a:t>Social, Emotional, and Academic Growth- Focus on the whole child </a:t>
            </a:r>
          </a:p>
        </p:txBody>
      </p:sp>
      <p:sp>
        <p:nvSpPr>
          <p:cNvPr id="10" name="Text Placeholder 9">
            <a:extLst>
              <a:ext uri="{FF2B5EF4-FFF2-40B4-BE49-F238E27FC236}">
                <a16:creationId xmlns:a16="http://schemas.microsoft.com/office/drawing/2014/main" id="{220DCE5B-BE86-496B-83B4-E1F188607D9E}"/>
              </a:ext>
            </a:extLst>
          </p:cNvPr>
          <p:cNvSpPr>
            <a:spLocks noGrp="1"/>
          </p:cNvSpPr>
          <p:nvPr>
            <p:ph type="body" sz="quarter" idx="20"/>
          </p:nvPr>
        </p:nvSpPr>
        <p:spPr>
          <a:xfrm>
            <a:off x="9362749" y="5520982"/>
            <a:ext cx="2325688" cy="774700"/>
          </a:xfrm>
        </p:spPr>
        <p:txBody>
          <a:bodyPr rtlCol="0">
            <a:noAutofit/>
          </a:bodyPr>
          <a:lstStyle/>
          <a:p>
            <a:pPr rtl="0"/>
            <a:r>
              <a:rPr lang="en-GB" sz="1800" b="1" dirty="0">
                <a:solidFill>
                  <a:schemeClr val="tx1"/>
                </a:solidFill>
              </a:rPr>
              <a:t>Collaboration of families and community</a:t>
            </a:r>
          </a:p>
        </p:txBody>
      </p:sp>
      <p:pic>
        <p:nvPicPr>
          <p:cNvPr id="12" name="Picture Placeholder 11" descr="Clock">
            <a:extLst>
              <a:ext uri="{FF2B5EF4-FFF2-40B4-BE49-F238E27FC236}">
                <a16:creationId xmlns:a16="http://schemas.microsoft.com/office/drawing/2014/main" id="{E1DDCE14-088F-46E3-A4A0-3D2F40EA673F}"/>
              </a:ext>
            </a:extLst>
          </p:cNvPr>
          <p:cNvPicPr>
            <a:picLocks noGrp="1" noChangeAspect="1"/>
          </p:cNvPicPr>
          <p:nvPr>
            <p:ph type="pic" sz="quarter" idx="21"/>
          </p:nvPr>
        </p:nvPicPr>
        <p:blipFill>
          <a:blip r:embed="rId7">
            <a:extLst>
              <a:ext uri="{96DAC541-7B7A-43D3-8B79-37D633B846F1}">
                <asvg:svgBlip xmlns:asvg="http://schemas.microsoft.com/office/drawing/2016/SVG/main" r:embed="rId8"/>
              </a:ext>
            </a:extLst>
          </a:blip>
          <a:srcRect/>
          <a:stretch>
            <a:fillRect/>
          </a:stretch>
        </p:blipFill>
        <p:spPr/>
      </p:pic>
      <p:pic>
        <p:nvPicPr>
          <p:cNvPr id="14" name="Picture Placeholder 13" descr="House">
            <a:extLst>
              <a:ext uri="{FF2B5EF4-FFF2-40B4-BE49-F238E27FC236}">
                <a16:creationId xmlns:a16="http://schemas.microsoft.com/office/drawing/2014/main" id="{9B25FBAB-6696-4071-A181-E7F39B4AA1EF}"/>
              </a:ext>
            </a:extLst>
          </p:cNvPr>
          <p:cNvPicPr>
            <a:picLocks noGrp="1" noChangeAspect="1"/>
          </p:cNvPicPr>
          <p:nvPr>
            <p:ph type="pic" sz="quarter" idx="22"/>
          </p:nvPr>
        </p:nvPicPr>
        <p:blipFill rotWithShape="1">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p:pic>
      <p:pic>
        <p:nvPicPr>
          <p:cNvPr id="7" name="Picture 6"/>
          <p:cNvPicPr>
            <a:picLocks noChangeAspect="1"/>
          </p:cNvPicPr>
          <p:nvPr/>
        </p:nvPicPr>
        <p:blipFill>
          <a:blip r:embed="rId11"/>
          <a:stretch>
            <a:fillRect/>
          </a:stretch>
        </p:blipFill>
        <p:spPr>
          <a:xfrm>
            <a:off x="176484" y="295729"/>
            <a:ext cx="1876425" cy="1590675"/>
          </a:xfrm>
          <a:prstGeom prst="rect">
            <a:avLst/>
          </a:prstGeom>
        </p:spPr>
      </p:pic>
    </p:spTree>
    <p:extLst>
      <p:ext uri="{BB962C8B-B14F-4D97-AF65-F5344CB8AC3E}">
        <p14:creationId xmlns:p14="http://schemas.microsoft.com/office/powerpoint/2010/main" val="2321051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0B467-4F45-26A3-FE7C-6DA361FEA62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BA2B1E7-5EBA-71A6-92D6-C36A4A2469C4}"/>
              </a:ext>
            </a:extLst>
          </p:cNvPr>
          <p:cNvSpPr>
            <a:spLocks noGrp="1"/>
          </p:cNvSpPr>
          <p:nvPr>
            <p:ph type="title"/>
          </p:nvPr>
        </p:nvSpPr>
        <p:spPr>
          <a:xfrm>
            <a:off x="1154952" y="973668"/>
            <a:ext cx="10183607" cy="706964"/>
          </a:xfrm>
        </p:spPr>
        <p:txBody>
          <a:bodyPr rtlCol="0"/>
          <a:lstStyle/>
          <a:p>
            <a:pPr marL="360000" marR="0" lvl="0" indent="0"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effectLst/>
                <a:uLnTx/>
                <a:uFillTx/>
                <a:latin typeface="Calibri"/>
                <a:ea typeface="+mn-ea"/>
                <a:cs typeface="+mn-cs"/>
              </a:rPr>
              <a:t>How do we identify and support pupils with SEND?</a:t>
            </a:r>
          </a:p>
        </p:txBody>
      </p:sp>
      <p:sp>
        <p:nvSpPr>
          <p:cNvPr id="2" name="Slide Number Placeholder 1">
            <a:extLst>
              <a:ext uri="{FF2B5EF4-FFF2-40B4-BE49-F238E27FC236}">
                <a16:creationId xmlns:a16="http://schemas.microsoft.com/office/drawing/2014/main" id="{131E16CD-72CD-AC00-6AE9-229E77F3BEA3}"/>
              </a:ext>
            </a:extLst>
          </p:cNvPr>
          <p:cNvSpPr>
            <a:spLocks noGrp="1"/>
          </p:cNvSpPr>
          <p:nvPr>
            <p:ph type="sldNum" sz="quarter" idx="12"/>
          </p:nvPr>
        </p:nvSpPr>
        <p:spPr>
          <a:xfrm>
            <a:off x="10352540" y="295729"/>
            <a:ext cx="838199" cy="677939"/>
          </a:xfrm>
        </p:spPr>
        <p:txBody>
          <a:bodyPr/>
          <a:lstStyle/>
          <a:p>
            <a:pPr rtl="0"/>
            <a:fld id="{9FF96B15-8338-45D5-A943-561235072D66}" type="slidenum">
              <a:rPr lang="en-GB" noProof="0" smtClean="0"/>
              <a:t>8</a:t>
            </a:fld>
            <a:endParaRPr lang="en-GB" noProof="0" dirty="0"/>
          </a:p>
        </p:txBody>
      </p:sp>
      <p:sp>
        <p:nvSpPr>
          <p:cNvPr id="8" name="TextBox 7">
            <a:hlinkClick r:id="rId3"/>
            <a:extLst>
              <a:ext uri="{FF2B5EF4-FFF2-40B4-BE49-F238E27FC236}">
                <a16:creationId xmlns:a16="http://schemas.microsoft.com/office/drawing/2014/main" id="{9BD53A53-65FE-DA81-AE5A-DC7993C40345}"/>
              </a:ext>
            </a:extLst>
          </p:cNvPr>
          <p:cNvSpPr txBox="1"/>
          <p:nvPr/>
        </p:nvSpPr>
        <p:spPr>
          <a:xfrm>
            <a:off x="496869" y="2227434"/>
            <a:ext cx="11499772" cy="4334837"/>
          </a:xfrm>
          <a:prstGeom prst="rect">
            <a:avLst/>
          </a:prstGeom>
          <a:noFill/>
        </p:spPr>
        <p:txBody>
          <a:bodyPr wrap="square"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We know when pupils need help if: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C</a:t>
            </a:r>
            <a:r>
              <a:rPr kumimoji="0" lang="en-GB" sz="2000" b="0" i="0" u="none" strike="noStrike" kern="1200" cap="none" spc="0" normalizeH="0" baseline="0" noProof="0" dirty="0" err="1">
                <a:ln>
                  <a:noFill/>
                </a:ln>
                <a:solidFill>
                  <a:prstClr val="black"/>
                </a:solidFill>
                <a:effectLst/>
                <a:uLnTx/>
                <a:uFillTx/>
                <a:latin typeface="+mj-lt"/>
                <a:ea typeface="+mn-ea"/>
                <a:cs typeface="+mn-cs"/>
              </a:rPr>
              <a:t>oncerns</a:t>
            </a:r>
            <a:r>
              <a:rPr kumimoji="0" lang="en-GB" sz="2000" b="0" i="0" u="none" strike="noStrike" kern="1200" cap="none" spc="0" normalizeH="0" baseline="0" noProof="0" dirty="0">
                <a:ln>
                  <a:noFill/>
                </a:ln>
                <a:solidFill>
                  <a:prstClr val="black"/>
                </a:solidFill>
                <a:effectLst/>
                <a:uLnTx/>
                <a:uFillTx/>
                <a:latin typeface="+mj-lt"/>
                <a:ea typeface="+mn-ea"/>
                <a:cs typeface="+mn-cs"/>
              </a:rPr>
              <a:t> are raised by parents/carers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T</a:t>
            </a:r>
            <a:r>
              <a:rPr kumimoji="0" lang="en-GB" sz="2000" b="0" i="0" u="none" strike="noStrike" kern="1200" cap="none" spc="0" normalizeH="0" baseline="0" noProof="0" dirty="0" err="1">
                <a:ln>
                  <a:noFill/>
                </a:ln>
                <a:solidFill>
                  <a:prstClr val="black"/>
                </a:solidFill>
                <a:effectLst/>
                <a:uLnTx/>
                <a:uFillTx/>
                <a:latin typeface="+mj-lt"/>
                <a:ea typeface="+mn-ea"/>
                <a:cs typeface="+mn-cs"/>
              </a:rPr>
              <a:t>eachers</a:t>
            </a:r>
            <a:r>
              <a:rPr lang="en-GB" sz="2000" dirty="0">
                <a:solidFill>
                  <a:prstClr val="black"/>
                </a:solidFill>
                <a:latin typeface="+mj-lt"/>
              </a:rPr>
              <a:t> (referrals to SENCO via form)</a:t>
            </a:r>
            <a:r>
              <a:rPr kumimoji="0" lang="en-GB" sz="2000" b="0" i="0" u="none" strike="noStrike" kern="1200" cap="none" spc="0" normalizeH="0" baseline="0" noProof="0" dirty="0">
                <a:ln>
                  <a:noFill/>
                </a:ln>
                <a:solidFill>
                  <a:prstClr val="black"/>
                </a:solidFill>
                <a:effectLst/>
                <a:uLnTx/>
                <a:uFillTx/>
                <a:latin typeface="+mj-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Nursery/ pre schools/ p</a:t>
            </a:r>
            <a:r>
              <a:rPr kumimoji="0" lang="en-GB" sz="2000" b="0" i="0" u="none" strike="noStrike" kern="1200" cap="none" spc="0" normalizeH="0" baseline="0" noProof="0" dirty="0" err="1">
                <a:ln>
                  <a:noFill/>
                </a:ln>
                <a:solidFill>
                  <a:prstClr val="black"/>
                </a:solidFill>
                <a:effectLst/>
                <a:uLnTx/>
                <a:uFillTx/>
                <a:latin typeface="+mj-lt"/>
                <a:ea typeface="+mn-ea"/>
                <a:cs typeface="+mn-cs"/>
              </a:rPr>
              <a:t>upil’s</a:t>
            </a:r>
            <a:r>
              <a:rPr kumimoji="0" lang="en-GB" sz="2000" b="0" i="0" u="none" strike="noStrike" kern="1200" cap="none" spc="0" normalizeH="0" baseline="0" noProof="0" dirty="0">
                <a:ln>
                  <a:noFill/>
                </a:ln>
                <a:solidFill>
                  <a:prstClr val="black"/>
                </a:solidFill>
                <a:effectLst/>
                <a:uLnTx/>
                <a:uFillTx/>
                <a:latin typeface="+mj-lt"/>
                <a:ea typeface="+mn-ea"/>
                <a:cs typeface="+mn-cs"/>
              </a:rPr>
              <a:t> previous school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L</a:t>
            </a:r>
            <a:r>
              <a:rPr kumimoji="0" lang="en-GB" sz="2000" b="0" i="0" u="none" strike="noStrike" kern="1200" cap="none" spc="0" normalizeH="0" baseline="0" noProof="0" dirty="0" err="1">
                <a:ln>
                  <a:noFill/>
                </a:ln>
                <a:solidFill>
                  <a:prstClr val="black"/>
                </a:solidFill>
                <a:effectLst/>
                <a:uLnTx/>
                <a:uFillTx/>
                <a:latin typeface="+mj-lt"/>
                <a:ea typeface="+mn-ea"/>
                <a:cs typeface="+mn-cs"/>
              </a:rPr>
              <a:t>imited</a:t>
            </a:r>
            <a:r>
              <a:rPr kumimoji="0" lang="en-GB" sz="2000" b="0" i="0" u="none" strike="noStrike" kern="1200" cap="none" spc="0" normalizeH="0" baseline="0" noProof="0" dirty="0">
                <a:ln>
                  <a:noFill/>
                </a:ln>
                <a:solidFill>
                  <a:prstClr val="black"/>
                </a:solidFill>
                <a:effectLst/>
                <a:uLnTx/>
                <a:uFillTx/>
                <a:latin typeface="+mj-lt"/>
                <a:ea typeface="+mn-ea"/>
                <a:cs typeface="+mn-cs"/>
              </a:rPr>
              <a:t> progress is being made (however this does not always indicate an SEN need)</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T</a:t>
            </a:r>
            <a:r>
              <a:rPr kumimoji="0" lang="en-GB" sz="2000" b="0" i="0" u="none" strike="noStrike" kern="1200" cap="none" spc="0" normalizeH="0" baseline="0" noProof="0" dirty="0">
                <a:ln>
                  <a:noFill/>
                </a:ln>
                <a:solidFill>
                  <a:prstClr val="black"/>
                </a:solidFill>
                <a:effectLst/>
                <a:uLnTx/>
                <a:uFillTx/>
                <a:latin typeface="+mj-lt"/>
                <a:ea typeface="+mn-ea"/>
                <a:cs typeface="+mn-cs"/>
              </a:rPr>
              <a:t>here is a change in the pupil’s behaviour/progress/presentation</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GB" sz="2000" dirty="0">
                <a:solidFill>
                  <a:prstClr val="black"/>
                </a:solidFill>
                <a:latin typeface="+mj-lt"/>
              </a:rPr>
              <a:t>A</a:t>
            </a:r>
            <a:r>
              <a:rPr kumimoji="0" lang="en-GB" sz="2000" b="0" i="0" u="none" strike="noStrike" kern="1200" cap="none" spc="0" normalizeH="0" baseline="0" noProof="0" dirty="0">
                <a:ln>
                  <a:noFill/>
                </a:ln>
                <a:solidFill>
                  <a:prstClr val="black"/>
                </a:solidFill>
                <a:effectLst/>
                <a:uLnTx/>
                <a:uFillTx/>
                <a:latin typeface="+mj-lt"/>
                <a:ea typeface="+mn-ea"/>
                <a:cs typeface="+mn-cs"/>
              </a:rPr>
              <a:t> pupil asks for help </a:t>
            </a:r>
            <a:endParaRPr kumimoji="0" lang="en-GB" sz="2000" b="1" i="0" u="none" strike="noStrike" kern="1200" cap="none" spc="0" normalizeH="0" baseline="0" noProof="0" dirty="0">
              <a:ln>
                <a:noFill/>
              </a:ln>
              <a:solidFill>
                <a:prstClr val="black"/>
              </a:solidFill>
              <a:effectLst/>
              <a:uLnTx/>
              <a:uFillTx/>
              <a:latin typeface="+mj-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mj-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000" b="1" i="1" u="none" strike="noStrike" kern="1200" cap="none" spc="0" normalizeH="0" baseline="0" noProof="0" dirty="0">
                <a:ln>
                  <a:noFill/>
                </a:ln>
                <a:solidFill>
                  <a:prstClr val="black"/>
                </a:solidFill>
                <a:effectLst/>
                <a:uLnTx/>
                <a:uFillTx/>
                <a:latin typeface="+mj-lt"/>
                <a:ea typeface="+mn-ea"/>
                <a:cs typeface="+mn-cs"/>
              </a:rPr>
              <a:t>What should I do if I think my child may have special educational needs? </a:t>
            </a:r>
            <a:endParaRPr kumimoji="0" lang="en-GB" sz="2000" b="1" i="0" u="none" strike="noStrike" kern="1200" cap="none" spc="0" normalizeH="0" baseline="0" noProof="0" dirty="0">
              <a:ln>
                <a:noFill/>
              </a:ln>
              <a:solidFill>
                <a:prstClr val="black"/>
              </a:solidFill>
              <a:effectLst/>
              <a:uLnTx/>
              <a:uFillTx/>
              <a:latin typeface="+mj-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black"/>
                </a:solidFill>
                <a:effectLst/>
                <a:uLnTx/>
                <a:uFillTx/>
                <a:latin typeface="+mj-lt"/>
                <a:ea typeface="+mn-ea"/>
                <a:cs typeface="+mn-cs"/>
              </a:rPr>
              <a:t>The class teacher is the first point of contact to discuss your child’s needs. In addition, if you have concerns then you may also wish to speak to the Special Educational Needs Coordinator (SENCO) Mrs Anderson </a:t>
            </a:r>
            <a:r>
              <a:rPr kumimoji="0" lang="en-GB" sz="2000" b="0" i="0" u="none" strike="noStrike" kern="1200" cap="none" spc="0" normalizeH="0" baseline="0" noProof="0" dirty="0" err="1">
                <a:ln>
                  <a:noFill/>
                </a:ln>
                <a:solidFill>
                  <a:prstClr val="black"/>
                </a:solidFill>
                <a:effectLst/>
                <a:uLnTx/>
                <a:uFillTx/>
                <a:latin typeface="+mj-lt"/>
                <a:ea typeface="+mn-ea"/>
                <a:cs typeface="+mn-cs"/>
              </a:rPr>
              <a:t>Whiley</a:t>
            </a:r>
            <a:r>
              <a:rPr kumimoji="0" lang="en-GB" sz="2000" b="0" i="0" u="none" strike="noStrike" kern="1200" cap="none" spc="0" normalizeH="0" baseline="0" noProof="0" dirty="0">
                <a:ln>
                  <a:noFill/>
                </a:ln>
                <a:solidFill>
                  <a:prstClr val="black"/>
                </a:solidFill>
                <a:effectLst/>
                <a:uLnTx/>
                <a:uFillTx/>
                <a:latin typeface="+mj-lt"/>
                <a:ea typeface="+mn-ea"/>
                <a:cs typeface="+mn-cs"/>
              </a:rPr>
              <a:t>. </a:t>
            </a:r>
            <a:endParaRPr kumimoji="0" lang="en-GB" sz="2000" b="1" i="0" u="none" strike="noStrike" kern="1200" cap="none" spc="0" normalizeH="0" baseline="0" noProof="0" dirty="0">
              <a:ln>
                <a:noFill/>
              </a:ln>
              <a:solidFill>
                <a:prstClr val="black"/>
              </a:solidFill>
              <a:effectLst/>
              <a:uLnTx/>
              <a:uFillTx/>
              <a:latin typeface="+mj-lt"/>
              <a:ea typeface="+mn-ea"/>
              <a:cs typeface="+mn-cs"/>
            </a:endParaRPr>
          </a:p>
        </p:txBody>
      </p:sp>
    </p:spTree>
    <p:extLst>
      <p:ext uri="{BB962C8B-B14F-4D97-AF65-F5344CB8AC3E}">
        <p14:creationId xmlns:p14="http://schemas.microsoft.com/office/powerpoint/2010/main" val="2488468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7B9EB-ED3F-489E-B4F2-5169DD7897A2}"/>
              </a:ext>
            </a:extLst>
          </p:cNvPr>
          <p:cNvSpPr>
            <a:spLocks noGrp="1"/>
          </p:cNvSpPr>
          <p:nvPr>
            <p:ph type="title"/>
          </p:nvPr>
        </p:nvSpPr>
        <p:spPr>
          <a:xfrm>
            <a:off x="497895" y="0"/>
            <a:ext cx="6040583" cy="2537460"/>
          </a:xfrm>
        </p:spPr>
        <p:txBody>
          <a:bodyPr>
            <a:normAutofit/>
          </a:bodyPr>
          <a:lstStyle/>
          <a:p>
            <a:r>
              <a:rPr lang="en-GB" sz="3600" dirty="0"/>
              <a:t>SEN Support -</a:t>
            </a:r>
            <a:br>
              <a:rPr lang="en-GB" sz="3600" dirty="0"/>
            </a:br>
            <a:r>
              <a:rPr lang="en-GB" sz="3600" dirty="0"/>
              <a:t>Reasonable adjustments</a:t>
            </a:r>
          </a:p>
        </p:txBody>
      </p:sp>
      <p:pic>
        <p:nvPicPr>
          <p:cNvPr id="6" name="Content Placeholder 5" descr="This illustration shows a range of reasonable adjustments that can be made within classrooms.">
            <a:extLst>
              <a:ext uri="{FF2B5EF4-FFF2-40B4-BE49-F238E27FC236}">
                <a16:creationId xmlns:a16="http://schemas.microsoft.com/office/drawing/2014/main" id="{42315A5D-C30B-4304-9854-57A9DCF57E81}"/>
              </a:ext>
            </a:extLst>
          </p:cNvPr>
          <p:cNvPicPr>
            <a:picLocks noGrp="1"/>
          </p:cNvPicPr>
          <p:nvPr>
            <p:ph idx="1"/>
          </p:nvPr>
        </p:nvPicPr>
        <p:blipFill rotWithShape="1">
          <a:blip r:embed="rId2" cstate="screen">
            <a:extLst>
              <a:ext uri="{28A0092B-C50C-407E-A947-70E740481C1C}">
                <a14:useLocalDpi xmlns:a14="http://schemas.microsoft.com/office/drawing/2010/main"/>
              </a:ext>
            </a:extLst>
          </a:blip>
          <a:stretch/>
        </p:blipFill>
        <p:spPr bwMode="auto">
          <a:xfrm>
            <a:off x="5294812" y="747509"/>
            <a:ext cx="6087292" cy="5627166"/>
          </a:xfrm>
          <a:prstGeom prst="rect">
            <a:avLst/>
          </a:prstGeom>
          <a:ln>
            <a:noFill/>
          </a:ln>
          <a:extLst>
            <a:ext uri="{53640926-AAD7-44D8-BBD7-CCE9431645EC}">
              <a14:shadowObscured xmlns:a14="http://schemas.microsoft.com/office/drawing/2010/main"/>
            </a:ext>
          </a:extLst>
        </p:spPr>
      </p:pic>
      <p:sp>
        <p:nvSpPr>
          <p:cNvPr id="4" name="Content Placeholder 2">
            <a:extLst>
              <a:ext uri="{FF2B5EF4-FFF2-40B4-BE49-F238E27FC236}">
                <a16:creationId xmlns:a16="http://schemas.microsoft.com/office/drawing/2014/main" id="{DD7AF53F-FD30-400A-82E9-0D00F3E28ECC}"/>
              </a:ext>
            </a:extLst>
          </p:cNvPr>
          <p:cNvSpPr txBox="1">
            <a:spLocks/>
          </p:cNvSpPr>
          <p:nvPr/>
        </p:nvSpPr>
        <p:spPr>
          <a:xfrm>
            <a:off x="497895" y="2279176"/>
            <a:ext cx="4184941" cy="4971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t>Reasonable adjustment (funds and resources that we have available).</a:t>
            </a:r>
          </a:p>
          <a:p>
            <a:pPr marL="0" indent="0">
              <a:buNone/>
            </a:pPr>
            <a:endParaRPr lang="en-GB" sz="2400" b="1" dirty="0"/>
          </a:p>
          <a:p>
            <a:pPr marL="0" indent="0">
              <a:buNone/>
            </a:pPr>
            <a:r>
              <a:rPr lang="en-GB" sz="2400" dirty="0"/>
              <a:t>This illustration to the right shows reasonable adjustments that can be made to help support pupils with SEND.</a:t>
            </a:r>
          </a:p>
          <a:p>
            <a:pPr marL="0" indent="0">
              <a:buNone/>
            </a:pPr>
            <a:r>
              <a:rPr lang="en-GB" sz="2400" dirty="0"/>
              <a:t>For example an adapted desk for wheelchair users.</a:t>
            </a:r>
          </a:p>
          <a:p>
            <a:endParaRPr lang="en-GB" sz="2400" dirty="0"/>
          </a:p>
        </p:txBody>
      </p:sp>
    </p:spTree>
    <p:extLst>
      <p:ext uri="{BB962C8B-B14F-4D97-AF65-F5344CB8AC3E}">
        <p14:creationId xmlns:p14="http://schemas.microsoft.com/office/powerpoint/2010/main" val="526819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02274-304D-1187-3F1C-FE5A6F710A4B}"/>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BE1FAC0B-125D-51FF-F09A-9E3F10384E2C}"/>
              </a:ext>
            </a:extLst>
          </p:cNvPr>
          <p:cNvSpPr>
            <a:spLocks noGrp="1"/>
          </p:cNvSpPr>
          <p:nvPr>
            <p:ph type="body" sz="quarter" idx="13"/>
          </p:nvPr>
        </p:nvSpPr>
        <p:spPr/>
        <p:txBody>
          <a:bodyPr/>
          <a:lstStyle/>
          <a:p>
            <a:endParaRPr lang="en-GB" dirty="0"/>
          </a:p>
        </p:txBody>
      </p:sp>
      <p:sp>
        <p:nvSpPr>
          <p:cNvPr id="4" name="Text Placeholder 3">
            <a:extLst>
              <a:ext uri="{FF2B5EF4-FFF2-40B4-BE49-F238E27FC236}">
                <a16:creationId xmlns:a16="http://schemas.microsoft.com/office/drawing/2014/main" id="{82C1E9D1-7E74-8EE6-1454-170290D2D334}"/>
              </a:ext>
            </a:extLst>
          </p:cNvPr>
          <p:cNvSpPr>
            <a:spLocks noGrp="1"/>
          </p:cNvSpPr>
          <p:nvPr>
            <p:ph type="body" sz="quarter" idx="14"/>
          </p:nvPr>
        </p:nvSpPr>
        <p:spPr/>
        <p:txBody>
          <a:bodyPr rtlCol="0">
            <a:normAutofit/>
          </a:bodyPr>
          <a:lstStyle/>
          <a:p>
            <a:pPr rtl="0"/>
            <a:r>
              <a:rPr lang="en-GB" dirty="0"/>
              <a:t>SEN t valley school</a:t>
            </a:r>
          </a:p>
        </p:txBody>
      </p:sp>
      <p:sp>
        <p:nvSpPr>
          <p:cNvPr id="5" name="Text Placeholder 4">
            <a:extLst>
              <a:ext uri="{FF2B5EF4-FFF2-40B4-BE49-F238E27FC236}">
                <a16:creationId xmlns:a16="http://schemas.microsoft.com/office/drawing/2014/main" id="{7F853AC0-5CFD-D776-0A36-C02138270D08}"/>
              </a:ext>
            </a:extLst>
          </p:cNvPr>
          <p:cNvSpPr>
            <a:spLocks noGrp="1"/>
          </p:cNvSpPr>
          <p:nvPr>
            <p:ph type="body" sz="quarter" idx="15"/>
          </p:nvPr>
        </p:nvSpPr>
        <p:spPr/>
        <p:txBody>
          <a:bodyPr rtlCol="0">
            <a:normAutofit fontScale="92500"/>
          </a:bodyPr>
          <a:lstStyle/>
          <a:p>
            <a:pPr rtl="0"/>
            <a:r>
              <a:rPr lang="en-GB" dirty="0"/>
              <a:t>Local offer /support services</a:t>
            </a:r>
          </a:p>
        </p:txBody>
      </p:sp>
      <p:sp>
        <p:nvSpPr>
          <p:cNvPr id="6" name="Text Placeholder 5">
            <a:extLst>
              <a:ext uri="{FF2B5EF4-FFF2-40B4-BE49-F238E27FC236}">
                <a16:creationId xmlns:a16="http://schemas.microsoft.com/office/drawing/2014/main" id="{AADE9757-6D7C-39D3-2411-8AB1911CC994}"/>
              </a:ext>
            </a:extLst>
          </p:cNvPr>
          <p:cNvSpPr>
            <a:spLocks noGrp="1"/>
          </p:cNvSpPr>
          <p:nvPr>
            <p:ph type="body" sz="quarter" idx="16"/>
          </p:nvPr>
        </p:nvSpPr>
        <p:spPr/>
        <p:txBody>
          <a:bodyPr rtlCol="0">
            <a:normAutofit/>
          </a:bodyPr>
          <a:lstStyle/>
          <a:p>
            <a:pPr rtl="0"/>
            <a:r>
              <a:rPr lang="en-GB" dirty="0"/>
              <a:t>EHCP v SEN support</a:t>
            </a:r>
          </a:p>
        </p:txBody>
      </p:sp>
      <p:sp>
        <p:nvSpPr>
          <p:cNvPr id="9" name="Text Placeholder 8">
            <a:extLst>
              <a:ext uri="{FF2B5EF4-FFF2-40B4-BE49-F238E27FC236}">
                <a16:creationId xmlns:a16="http://schemas.microsoft.com/office/drawing/2014/main" id="{9280945F-7B19-90E1-C5AD-4F408B3428E2}"/>
              </a:ext>
            </a:extLst>
          </p:cNvPr>
          <p:cNvSpPr>
            <a:spLocks noGrp="1"/>
          </p:cNvSpPr>
          <p:nvPr>
            <p:ph type="body" sz="quarter" idx="17"/>
          </p:nvPr>
        </p:nvSpPr>
        <p:spPr/>
        <p:txBody>
          <a:bodyPr rtlCol="0"/>
          <a:lstStyle/>
          <a:p>
            <a:pPr rtl="0"/>
            <a:r>
              <a:rPr lang="en-GB" dirty="0"/>
              <a:t>Questions</a:t>
            </a:r>
          </a:p>
        </p:txBody>
      </p:sp>
      <p:sp>
        <p:nvSpPr>
          <p:cNvPr id="2" name="Title 1">
            <a:extLst>
              <a:ext uri="{FF2B5EF4-FFF2-40B4-BE49-F238E27FC236}">
                <a16:creationId xmlns:a16="http://schemas.microsoft.com/office/drawing/2014/main" id="{53E4E0D5-FA3E-9B5A-E745-9075D33191E7}"/>
              </a:ext>
            </a:extLst>
          </p:cNvPr>
          <p:cNvSpPr>
            <a:spLocks noGrp="1"/>
          </p:cNvSpPr>
          <p:nvPr>
            <p:ph type="title"/>
          </p:nvPr>
        </p:nvSpPr>
        <p:spPr/>
        <p:txBody>
          <a:bodyPr rtlCol="0">
            <a:normAutofit/>
          </a:bodyPr>
          <a:lstStyle/>
          <a:p>
            <a:pPr rtl="0">
              <a:lnSpc>
                <a:spcPct val="90000"/>
              </a:lnSpc>
            </a:pPr>
            <a:r>
              <a:rPr lang="en-GB" sz="2300" dirty="0">
                <a:solidFill>
                  <a:schemeClr val="bg1"/>
                </a:solidFill>
              </a:rPr>
              <a:t>Underpinning all our provision in school is the </a:t>
            </a:r>
            <a:r>
              <a:rPr lang="en-GB" sz="2300" b="1" dirty="0">
                <a:solidFill>
                  <a:schemeClr val="bg1"/>
                </a:solidFill>
              </a:rPr>
              <a:t>Graduated approach</a:t>
            </a:r>
          </a:p>
        </p:txBody>
      </p:sp>
      <p:sp>
        <p:nvSpPr>
          <p:cNvPr id="7" name="Slide Number Placeholder 6">
            <a:extLst>
              <a:ext uri="{FF2B5EF4-FFF2-40B4-BE49-F238E27FC236}">
                <a16:creationId xmlns:a16="http://schemas.microsoft.com/office/drawing/2014/main" id="{2292FB64-7920-D6B5-E2BF-7BBCFC85F122}"/>
              </a:ext>
            </a:extLst>
          </p:cNvPr>
          <p:cNvSpPr>
            <a:spLocks noGrp="1"/>
          </p:cNvSpPr>
          <p:nvPr>
            <p:ph type="sldNum" sz="quarter" idx="12"/>
          </p:nvPr>
        </p:nvSpPr>
        <p:spPr/>
        <p:txBody>
          <a:bodyPr rtlCol="0"/>
          <a:lstStyle/>
          <a:p>
            <a:pPr rtl="0"/>
            <a:fld id="{9FF96B15-8338-45D5-A943-561235072D66}" type="slidenum">
              <a:rPr lang="en-GB" smtClean="0"/>
              <a:t>10</a:t>
            </a:fld>
            <a:endParaRPr lang="en-GB" dirty="0"/>
          </a:p>
        </p:txBody>
      </p:sp>
      <p:sp>
        <p:nvSpPr>
          <p:cNvPr id="10" name="Picture Placeholder 9">
            <a:extLst>
              <a:ext uri="{FF2B5EF4-FFF2-40B4-BE49-F238E27FC236}">
                <a16:creationId xmlns:a16="http://schemas.microsoft.com/office/drawing/2014/main" id="{ACFD9518-B42B-2FC1-311D-5677C5028BCC}"/>
              </a:ext>
            </a:extLst>
          </p:cNvPr>
          <p:cNvSpPr>
            <a:spLocks noGrp="1"/>
          </p:cNvSpPr>
          <p:nvPr>
            <p:ph type="pic" sz="quarter" idx="18"/>
          </p:nvPr>
        </p:nvSpPr>
        <p:spPr/>
      </p:sp>
      <p:sp>
        <p:nvSpPr>
          <p:cNvPr id="12" name="Picture Placeholder 11">
            <a:extLst>
              <a:ext uri="{FF2B5EF4-FFF2-40B4-BE49-F238E27FC236}">
                <a16:creationId xmlns:a16="http://schemas.microsoft.com/office/drawing/2014/main" id="{D1C94652-1995-FB12-BAF8-AF4764448E5D}"/>
              </a:ext>
            </a:extLst>
          </p:cNvPr>
          <p:cNvSpPr>
            <a:spLocks noGrp="1"/>
          </p:cNvSpPr>
          <p:nvPr>
            <p:ph type="pic" sz="quarter" idx="19"/>
          </p:nvPr>
        </p:nvSpPr>
        <p:spPr/>
      </p:sp>
      <p:sp>
        <p:nvSpPr>
          <p:cNvPr id="14" name="Picture Placeholder 13">
            <a:extLst>
              <a:ext uri="{FF2B5EF4-FFF2-40B4-BE49-F238E27FC236}">
                <a16:creationId xmlns:a16="http://schemas.microsoft.com/office/drawing/2014/main" id="{EF20F754-D7DB-BD1D-E3AF-1B294FED9260}"/>
              </a:ext>
            </a:extLst>
          </p:cNvPr>
          <p:cNvSpPr>
            <a:spLocks noGrp="1"/>
          </p:cNvSpPr>
          <p:nvPr>
            <p:ph type="pic" sz="quarter" idx="20"/>
          </p:nvPr>
        </p:nvSpPr>
        <p:spPr/>
      </p:sp>
      <p:sp>
        <p:nvSpPr>
          <p:cNvPr id="16" name="Picture Placeholder 15">
            <a:extLst>
              <a:ext uri="{FF2B5EF4-FFF2-40B4-BE49-F238E27FC236}">
                <a16:creationId xmlns:a16="http://schemas.microsoft.com/office/drawing/2014/main" id="{079174EA-A8B2-18FD-857A-7B55ED98A81D}"/>
              </a:ext>
            </a:extLst>
          </p:cNvPr>
          <p:cNvSpPr>
            <a:spLocks noGrp="1"/>
          </p:cNvSpPr>
          <p:nvPr>
            <p:ph type="pic" sz="quarter" idx="21"/>
          </p:nvPr>
        </p:nvSpPr>
        <p:spPr/>
      </p:sp>
      <p:sp>
        <p:nvSpPr>
          <p:cNvPr id="18" name="Picture Placeholder 17">
            <a:extLst>
              <a:ext uri="{FF2B5EF4-FFF2-40B4-BE49-F238E27FC236}">
                <a16:creationId xmlns:a16="http://schemas.microsoft.com/office/drawing/2014/main" id="{6DB158C7-4FE5-30AA-B618-E0AAAFDEEFF4}"/>
              </a:ext>
            </a:extLst>
          </p:cNvPr>
          <p:cNvSpPr>
            <a:spLocks noGrp="1"/>
          </p:cNvSpPr>
          <p:nvPr>
            <p:ph type="pic" sz="quarter" idx="23"/>
          </p:nvPr>
        </p:nvSpPr>
        <p:spPr/>
      </p:sp>
      <p:pic>
        <p:nvPicPr>
          <p:cNvPr id="15" name="Content Placeholder 3" descr="This image shows a chart to document how to assess and review a childs needs.">
            <a:extLst>
              <a:ext uri="{FF2B5EF4-FFF2-40B4-BE49-F238E27FC236}">
                <a16:creationId xmlns:a16="http://schemas.microsoft.com/office/drawing/2014/main" id="{4C2FA1B3-7DF4-1CE3-02DF-FB91EC7D3B5A}"/>
              </a:ext>
            </a:extLst>
          </p:cNvPr>
          <p:cNvPicPr>
            <a:picLocks/>
          </p:cNvPicPr>
          <p:nvPr/>
        </p:nvPicPr>
        <p:blipFill rotWithShape="1">
          <a:blip r:embed="rId3" cstate="screen">
            <a:extLst>
              <a:ext uri="{28A0092B-C50C-407E-A947-70E740481C1C}">
                <a14:useLocalDpi xmlns:a14="http://schemas.microsoft.com/office/drawing/2010/main"/>
              </a:ext>
            </a:extLst>
          </a:blip>
          <a:srcRect/>
          <a:stretch/>
        </p:blipFill>
        <p:spPr bwMode="auto">
          <a:xfrm>
            <a:off x="5805484" y="782710"/>
            <a:ext cx="5790771" cy="51540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64462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Assess</a:t>
            </a:r>
          </a:p>
        </p:txBody>
      </p:sp>
      <p:sp>
        <p:nvSpPr>
          <p:cNvPr id="3" name="Content Placeholder 2"/>
          <p:cNvSpPr>
            <a:spLocks noGrp="1"/>
          </p:cNvSpPr>
          <p:nvPr>
            <p:ph idx="1"/>
          </p:nvPr>
        </p:nvSpPr>
        <p:spPr>
          <a:xfrm>
            <a:off x="285174" y="444137"/>
            <a:ext cx="6768770" cy="4349190"/>
          </a:xfrm>
        </p:spPr>
        <p:txBody>
          <a:bodyPr>
            <a:normAutofit fontScale="25000" lnSpcReduction="20000"/>
          </a:bodyPr>
          <a:lstStyle/>
          <a:p>
            <a:r>
              <a:rPr lang="en-GB" sz="6200" dirty="0">
                <a:solidFill>
                  <a:schemeClr val="tx1"/>
                </a:solidFill>
                <a:cs typeface="Calibri" panose="020F0502020204030204" pitchFamily="34" charset="0"/>
              </a:rPr>
              <a:t>This involves clearly analysing the pupil’s needs using the class teacher’s assessment and experience of working with the pupil, details of previous progress and attainment, comparisons with peers and national data, as well as the views and experience of parents. </a:t>
            </a:r>
          </a:p>
          <a:p>
            <a:r>
              <a:rPr lang="en-GB" sz="6200" dirty="0">
                <a:solidFill>
                  <a:schemeClr val="tx1"/>
                </a:solidFill>
                <a:cs typeface="Calibri" panose="020F0502020204030204" pitchFamily="34" charset="0"/>
              </a:rPr>
              <a:t>The pupil’s views and where relevant, advice from external support services will also be considered. Any parental concerns will be noted and compared with the school’s information and assessment data on how the pupil is progressing. </a:t>
            </a:r>
          </a:p>
          <a:p>
            <a:endParaRPr lang="en-GB" sz="6200" dirty="0">
              <a:solidFill>
                <a:schemeClr val="tx1"/>
              </a:solidFill>
              <a:cs typeface="Calibri" panose="020F0502020204030204" pitchFamily="34" charset="0"/>
            </a:endParaRPr>
          </a:p>
          <a:p>
            <a:r>
              <a:rPr lang="en-GB" sz="6200" dirty="0">
                <a:solidFill>
                  <a:schemeClr val="tx1"/>
                </a:solidFill>
                <a:cs typeface="Calibri" panose="020F0502020204030204" pitchFamily="34" charset="0"/>
              </a:rPr>
              <a:t>This analysis will require regular review to ensure that support and intervention is matched to need, that barriers to learning are clearly identified and being overcome and that the interventions being used are developing and evolving as required. </a:t>
            </a:r>
          </a:p>
          <a:p>
            <a:r>
              <a:rPr lang="en-GB" sz="6200" dirty="0">
                <a:solidFill>
                  <a:schemeClr val="tx1"/>
                </a:solidFill>
                <a:cs typeface="Calibri" panose="020F0502020204030204" pitchFamily="34" charset="0"/>
              </a:rPr>
              <a:t>Where external support staff are already involved their work will help inform the assessment of need. Where they are not involved they may be contacted, if this is felt to be appropriate, following discussion and agreement from parents. </a:t>
            </a:r>
          </a:p>
          <a:p>
            <a:endParaRPr lang="en-GB" dirty="0"/>
          </a:p>
        </p:txBody>
      </p:sp>
      <p:pic>
        <p:nvPicPr>
          <p:cNvPr id="4" name="Picture 3">
            <a:extLst>
              <a:ext uri="{FF2B5EF4-FFF2-40B4-BE49-F238E27FC236}">
                <a16:creationId xmlns:a16="http://schemas.microsoft.com/office/drawing/2014/main" id="{58DC496E-4A9A-9EDF-B85B-A419D0F605AE}"/>
              </a:ext>
            </a:extLst>
          </p:cNvPr>
          <p:cNvPicPr>
            <a:picLocks noChangeAspect="1"/>
          </p:cNvPicPr>
          <p:nvPr/>
        </p:nvPicPr>
        <p:blipFill>
          <a:blip r:embed="rId2"/>
          <a:stretch>
            <a:fillRect/>
          </a:stretch>
        </p:blipFill>
        <p:spPr>
          <a:xfrm>
            <a:off x="7254240" y="0"/>
            <a:ext cx="4937760" cy="4397205"/>
          </a:xfrm>
          <a:prstGeom prst="rect">
            <a:avLst/>
          </a:prstGeom>
        </p:spPr>
      </p:pic>
    </p:spTree>
    <p:extLst>
      <p:ext uri="{BB962C8B-B14F-4D97-AF65-F5344CB8AC3E}">
        <p14:creationId xmlns:p14="http://schemas.microsoft.com/office/powerpoint/2010/main" val="3141276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0706" y="5079514"/>
            <a:ext cx="8534400" cy="1507067"/>
          </a:xfrm>
        </p:spPr>
        <p:txBody>
          <a:bodyPr/>
          <a:lstStyle/>
          <a:p>
            <a:r>
              <a:rPr lang="en-GB" b="1" dirty="0"/>
              <a:t>Plan</a:t>
            </a:r>
          </a:p>
        </p:txBody>
      </p:sp>
      <p:sp>
        <p:nvSpPr>
          <p:cNvPr id="3" name="Content Placeholder 2"/>
          <p:cNvSpPr>
            <a:spLocks noGrp="1"/>
          </p:cNvSpPr>
          <p:nvPr>
            <p:ph idx="1"/>
          </p:nvPr>
        </p:nvSpPr>
        <p:spPr>
          <a:xfrm>
            <a:off x="570706" y="1071032"/>
            <a:ext cx="6883831" cy="3416300"/>
          </a:xfrm>
        </p:spPr>
        <p:txBody>
          <a:bodyPr>
            <a:noAutofit/>
          </a:bodyPr>
          <a:lstStyle/>
          <a:p>
            <a:r>
              <a:rPr lang="en-GB" sz="2000" dirty="0">
                <a:solidFill>
                  <a:schemeClr val="tx1"/>
                </a:solidFill>
                <a:latin typeface="+mj-lt"/>
                <a:cs typeface="Calibri" panose="020F0502020204030204" pitchFamily="34" charset="0"/>
              </a:rPr>
              <a:t>Planning will involve consultation between the teacher, SENCO and parents to agree the adjustments, interventions and support that are required; the impact on progress, development and or behaviour that is expected and a clear date for review.</a:t>
            </a:r>
          </a:p>
          <a:p>
            <a:r>
              <a:rPr lang="en-GB" sz="2000" dirty="0">
                <a:solidFill>
                  <a:schemeClr val="tx1"/>
                </a:solidFill>
                <a:latin typeface="+mj-lt"/>
                <a:cs typeface="Calibri" panose="020F0502020204030204" pitchFamily="34" charset="0"/>
              </a:rPr>
              <a:t>All those working with the pupil, including support staff will be informed of their individual needs, the support that is being provided, any particular teaching strategies/approaches that are being employed and the outcomes that are being sought. This will be recorded on the class provision map or SEN support plan.</a:t>
            </a:r>
          </a:p>
          <a:p>
            <a:endParaRPr lang="en-GB" sz="2000" dirty="0"/>
          </a:p>
        </p:txBody>
      </p:sp>
      <p:pic>
        <p:nvPicPr>
          <p:cNvPr id="4" name="Picture 3">
            <a:extLst>
              <a:ext uri="{FF2B5EF4-FFF2-40B4-BE49-F238E27FC236}">
                <a16:creationId xmlns:a16="http://schemas.microsoft.com/office/drawing/2014/main" id="{E8EDE27E-1EB2-B8CB-A50F-59269F445A9A}"/>
              </a:ext>
            </a:extLst>
          </p:cNvPr>
          <p:cNvPicPr>
            <a:picLocks noChangeAspect="1"/>
          </p:cNvPicPr>
          <p:nvPr/>
        </p:nvPicPr>
        <p:blipFill>
          <a:blip r:embed="rId2"/>
          <a:stretch>
            <a:fillRect/>
          </a:stretch>
        </p:blipFill>
        <p:spPr>
          <a:xfrm>
            <a:off x="7454537" y="1"/>
            <a:ext cx="4737463" cy="4218835"/>
          </a:xfrm>
          <a:prstGeom prst="rect">
            <a:avLst/>
          </a:prstGeom>
        </p:spPr>
      </p:pic>
    </p:spTree>
    <p:extLst>
      <p:ext uri="{BB962C8B-B14F-4D97-AF65-F5344CB8AC3E}">
        <p14:creationId xmlns:p14="http://schemas.microsoft.com/office/powerpoint/2010/main" val="3298213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Do</a:t>
            </a:r>
          </a:p>
        </p:txBody>
      </p:sp>
      <p:sp>
        <p:nvSpPr>
          <p:cNvPr id="3" name="Content Placeholder 2"/>
          <p:cNvSpPr>
            <a:spLocks noGrp="1"/>
          </p:cNvSpPr>
          <p:nvPr>
            <p:ph idx="1"/>
          </p:nvPr>
        </p:nvSpPr>
        <p:spPr/>
        <p:txBody>
          <a:bodyPr>
            <a:normAutofit/>
          </a:bodyPr>
          <a:lstStyle/>
          <a:p>
            <a:r>
              <a:rPr lang="en-GB" sz="2000" dirty="0">
                <a:solidFill>
                  <a:schemeClr val="tx1"/>
                </a:solidFill>
              </a:rPr>
              <a:t>The class teacher remains responsible for working with the child on a day-to-day basis. They will retain responsibility even where the interventions may involve group or teaching assistant support.</a:t>
            </a:r>
          </a:p>
          <a:p>
            <a:r>
              <a:rPr lang="en-GB" sz="2000" dirty="0">
                <a:solidFill>
                  <a:schemeClr val="tx1"/>
                </a:solidFill>
              </a:rPr>
              <a:t> They will work closely with teaching assistants and /or relevant specialist staff to plan and assess the impact of support and interventions and links with classroom teaching. </a:t>
            </a:r>
          </a:p>
          <a:p>
            <a:r>
              <a:rPr lang="en-GB" sz="2000" dirty="0">
                <a:solidFill>
                  <a:schemeClr val="tx1"/>
                </a:solidFill>
              </a:rPr>
              <a:t>Support with further assessment of the pupil’s strengths and </a:t>
            </a:r>
            <a:r>
              <a:rPr lang="en-GB" dirty="0">
                <a:solidFill>
                  <a:schemeClr val="tx1"/>
                </a:solidFill>
              </a:rPr>
              <a:t>difficulties</a:t>
            </a:r>
            <a:r>
              <a:rPr lang="en-GB" sz="2000" dirty="0">
                <a:solidFill>
                  <a:schemeClr val="tx1"/>
                </a:solidFill>
              </a:rPr>
              <a:t>, problem solving and advising of the implementation of effective support will be provided by the SENCO. </a:t>
            </a:r>
          </a:p>
          <a:p>
            <a:endParaRPr lang="en-GB" sz="2000" dirty="0"/>
          </a:p>
        </p:txBody>
      </p:sp>
      <p:pic>
        <p:nvPicPr>
          <p:cNvPr id="4" name="Picture 3">
            <a:extLst>
              <a:ext uri="{FF2B5EF4-FFF2-40B4-BE49-F238E27FC236}">
                <a16:creationId xmlns:a16="http://schemas.microsoft.com/office/drawing/2014/main" id="{523654AD-3A19-1886-02F7-C7C288989C92}"/>
              </a:ext>
            </a:extLst>
          </p:cNvPr>
          <p:cNvPicPr>
            <a:picLocks noChangeAspect="1"/>
          </p:cNvPicPr>
          <p:nvPr/>
        </p:nvPicPr>
        <p:blipFill>
          <a:blip r:embed="rId2"/>
          <a:stretch>
            <a:fillRect/>
          </a:stretch>
        </p:blipFill>
        <p:spPr>
          <a:xfrm>
            <a:off x="9265666" y="0"/>
            <a:ext cx="2926334" cy="2603218"/>
          </a:xfrm>
          <a:prstGeom prst="rect">
            <a:avLst/>
          </a:prstGeom>
        </p:spPr>
      </p:pic>
    </p:spTree>
    <p:extLst>
      <p:ext uri="{BB962C8B-B14F-4D97-AF65-F5344CB8AC3E}">
        <p14:creationId xmlns:p14="http://schemas.microsoft.com/office/powerpoint/2010/main" val="1403136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Review</a:t>
            </a:r>
          </a:p>
        </p:txBody>
      </p:sp>
      <p:sp>
        <p:nvSpPr>
          <p:cNvPr id="3" name="Content Placeholder 2"/>
          <p:cNvSpPr>
            <a:spLocks noGrp="1"/>
          </p:cNvSpPr>
          <p:nvPr>
            <p:ph idx="1"/>
          </p:nvPr>
        </p:nvSpPr>
        <p:spPr>
          <a:xfrm>
            <a:off x="684212" y="685800"/>
            <a:ext cx="6212977" cy="3615267"/>
          </a:xfrm>
        </p:spPr>
        <p:txBody>
          <a:bodyPr>
            <a:normAutofit fontScale="85000" lnSpcReduction="20000"/>
          </a:bodyPr>
          <a:lstStyle/>
          <a:p>
            <a:r>
              <a:rPr lang="en-GB" sz="2000" dirty="0">
                <a:solidFill>
                  <a:schemeClr val="tx1"/>
                </a:solidFill>
                <a:latin typeface="+mj-lt"/>
                <a:cs typeface="Calibri" panose="020F0502020204030204" pitchFamily="34" charset="0"/>
              </a:rPr>
              <a:t>Reviews will be undertaken in line with agreed dates (usually the end of each term). The review process will evaluate the impact and quality of the support and interventions. </a:t>
            </a:r>
          </a:p>
          <a:p>
            <a:r>
              <a:rPr lang="en-GB" sz="2000" dirty="0">
                <a:solidFill>
                  <a:schemeClr val="tx1"/>
                </a:solidFill>
                <a:latin typeface="+mj-lt"/>
                <a:cs typeface="Calibri" panose="020F0502020204030204" pitchFamily="34" charset="0"/>
              </a:rPr>
              <a:t>It will also take account of the views of the pupil and their parents. The class teacher, in conjunction with the SENCO will revise the support and outcomes based on the pupil’s progress and development making any necessary amendments going forward, in consultation with parents and the pupil. </a:t>
            </a:r>
          </a:p>
          <a:p>
            <a:r>
              <a:rPr lang="en-GB" sz="2000" dirty="0">
                <a:solidFill>
                  <a:schemeClr val="tx1"/>
                </a:solidFill>
                <a:latin typeface="+mj-lt"/>
                <a:cs typeface="Calibri" panose="020F0502020204030204" pitchFamily="34" charset="0"/>
              </a:rPr>
              <a:t>Parents will be provided with clear information about the impact of support to enable them to be involved in planning the next steps. Parents evening gives you the opportunity to gain more information.</a:t>
            </a:r>
          </a:p>
          <a:p>
            <a:endParaRPr lang="en-GB" sz="2000" dirty="0"/>
          </a:p>
        </p:txBody>
      </p:sp>
      <p:pic>
        <p:nvPicPr>
          <p:cNvPr id="4" name="Picture 3">
            <a:extLst>
              <a:ext uri="{FF2B5EF4-FFF2-40B4-BE49-F238E27FC236}">
                <a16:creationId xmlns:a16="http://schemas.microsoft.com/office/drawing/2014/main" id="{340356EB-088B-4536-18D3-9019C067230A}"/>
              </a:ext>
            </a:extLst>
          </p:cNvPr>
          <p:cNvPicPr>
            <a:picLocks noChangeAspect="1"/>
          </p:cNvPicPr>
          <p:nvPr/>
        </p:nvPicPr>
        <p:blipFill>
          <a:blip r:embed="rId2"/>
          <a:stretch>
            <a:fillRect/>
          </a:stretch>
        </p:blipFill>
        <p:spPr>
          <a:xfrm>
            <a:off x="7289074" y="-1"/>
            <a:ext cx="4855872" cy="4319703"/>
          </a:xfrm>
          <a:prstGeom prst="rect">
            <a:avLst/>
          </a:prstGeom>
        </p:spPr>
      </p:pic>
    </p:spTree>
    <p:extLst>
      <p:ext uri="{BB962C8B-B14F-4D97-AF65-F5344CB8AC3E}">
        <p14:creationId xmlns:p14="http://schemas.microsoft.com/office/powerpoint/2010/main" val="2105079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C22FF-B0CD-3385-1160-8855A5FB91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F84314-4FB5-B324-08BD-C8ECFD636FF3}"/>
              </a:ext>
            </a:extLst>
          </p:cNvPr>
          <p:cNvSpPr>
            <a:spLocks noGrp="1"/>
          </p:cNvSpPr>
          <p:nvPr>
            <p:ph type="title"/>
          </p:nvPr>
        </p:nvSpPr>
        <p:spPr/>
        <p:txBody>
          <a:bodyPr/>
          <a:lstStyle/>
          <a:p>
            <a:r>
              <a:rPr lang="en-GB" b="1" u="sng" dirty="0"/>
              <a:t>Involving external agencies</a:t>
            </a:r>
          </a:p>
        </p:txBody>
      </p:sp>
      <p:sp>
        <p:nvSpPr>
          <p:cNvPr id="3" name="Content Placeholder 2">
            <a:extLst>
              <a:ext uri="{FF2B5EF4-FFF2-40B4-BE49-F238E27FC236}">
                <a16:creationId xmlns:a16="http://schemas.microsoft.com/office/drawing/2014/main" id="{35B1B4B4-9438-BF76-650B-532385819FFC}"/>
              </a:ext>
            </a:extLst>
          </p:cNvPr>
          <p:cNvSpPr>
            <a:spLocks noGrp="1"/>
          </p:cNvSpPr>
          <p:nvPr>
            <p:ph idx="1"/>
          </p:nvPr>
        </p:nvSpPr>
        <p:spPr>
          <a:xfrm>
            <a:off x="684212" y="705809"/>
            <a:ext cx="9967971" cy="4397803"/>
          </a:xfrm>
        </p:spPr>
        <p:txBody>
          <a:bodyPr>
            <a:normAutofit fontScale="85000" lnSpcReduction="20000"/>
          </a:bodyPr>
          <a:lstStyle/>
          <a:p>
            <a:r>
              <a:rPr lang="en-GB" sz="2000" dirty="0">
                <a:solidFill>
                  <a:schemeClr val="tx1"/>
                </a:solidFill>
                <a:latin typeface="+mj-lt"/>
                <a:cs typeface="Calibri" panose="020F0502020204030204" pitchFamily="34" charset="0"/>
              </a:rPr>
              <a:t>We may consider that we need to seek advice and support from specialists external to the school, if progress is still not as expected.</a:t>
            </a:r>
          </a:p>
          <a:p>
            <a:r>
              <a:rPr lang="en-GB" sz="2000" dirty="0">
                <a:solidFill>
                  <a:schemeClr val="tx1"/>
                </a:solidFill>
                <a:latin typeface="+mj-lt"/>
                <a:cs typeface="Calibri" panose="020F0502020204030204" pitchFamily="34" charset="0"/>
              </a:rPr>
              <a:t>Specialists can be involved at any point, and parents will always be involved in any decision to involve specialists.</a:t>
            </a:r>
          </a:p>
          <a:p>
            <a:pPr marL="0" indent="0">
              <a:buNone/>
            </a:pPr>
            <a:endParaRPr lang="en-GB" sz="2000" u="sng" dirty="0">
              <a:solidFill>
                <a:schemeClr val="tx1"/>
              </a:solidFill>
              <a:latin typeface="+mj-lt"/>
              <a:cs typeface="Calibri" panose="020F0502020204030204" pitchFamily="34" charset="0"/>
            </a:endParaRPr>
          </a:p>
          <a:p>
            <a:pPr marL="0" indent="0">
              <a:buNone/>
            </a:pPr>
            <a:r>
              <a:rPr lang="en-GB" sz="2000" u="sng" dirty="0">
                <a:solidFill>
                  <a:schemeClr val="tx1"/>
                </a:solidFill>
                <a:latin typeface="+mj-lt"/>
                <a:cs typeface="Calibri" panose="020F0502020204030204" pitchFamily="34" charset="0"/>
              </a:rPr>
              <a:t>Specialists may include:</a:t>
            </a:r>
          </a:p>
          <a:p>
            <a:r>
              <a:rPr lang="en-GB" sz="2000" dirty="0">
                <a:solidFill>
                  <a:schemeClr val="tx1"/>
                </a:solidFill>
                <a:latin typeface="+mj-lt"/>
                <a:cs typeface="Calibri" panose="020F0502020204030204" pitchFamily="34" charset="0"/>
              </a:rPr>
              <a:t>Paediatrician ( referral criteria- what if my child does not meet this? Teach to need not label)</a:t>
            </a:r>
          </a:p>
          <a:p>
            <a:r>
              <a:rPr lang="en-GB" sz="2000" dirty="0">
                <a:solidFill>
                  <a:schemeClr val="tx1"/>
                </a:solidFill>
                <a:latin typeface="+mj-lt"/>
                <a:cs typeface="Calibri" panose="020F0502020204030204" pitchFamily="34" charset="0"/>
              </a:rPr>
              <a:t>School nurse </a:t>
            </a:r>
          </a:p>
          <a:p>
            <a:r>
              <a:rPr lang="en-GB" sz="2000" dirty="0">
                <a:solidFill>
                  <a:schemeClr val="tx1"/>
                </a:solidFill>
                <a:latin typeface="+mj-lt"/>
                <a:cs typeface="Calibri" panose="020F0502020204030204" pitchFamily="34" charset="0"/>
              </a:rPr>
              <a:t>Educational psychologists</a:t>
            </a:r>
          </a:p>
          <a:p>
            <a:r>
              <a:rPr lang="en-GB" sz="2000" dirty="0">
                <a:solidFill>
                  <a:schemeClr val="tx1"/>
                </a:solidFill>
                <a:latin typeface="+mj-lt"/>
                <a:cs typeface="Calibri" panose="020F0502020204030204" pitchFamily="34" charset="0"/>
              </a:rPr>
              <a:t>Speech and language therapists</a:t>
            </a:r>
          </a:p>
          <a:p>
            <a:r>
              <a:rPr lang="en-GB" sz="2000" dirty="0">
                <a:solidFill>
                  <a:schemeClr val="tx1"/>
                </a:solidFill>
                <a:latin typeface="+mj-lt"/>
                <a:cs typeface="Calibri" panose="020F0502020204030204" pitchFamily="34" charset="0"/>
              </a:rPr>
              <a:t>Specialist teachers e.g. for dyslexia, hearing impairment, physical disability etc</a:t>
            </a:r>
          </a:p>
          <a:p>
            <a:r>
              <a:rPr lang="en-GB" sz="2000" dirty="0">
                <a:solidFill>
                  <a:schemeClr val="tx1"/>
                </a:solidFill>
                <a:latin typeface="+mj-lt"/>
                <a:cs typeface="Calibri" panose="020F0502020204030204" pitchFamily="34" charset="0"/>
              </a:rPr>
              <a:t>Occupational therapists</a:t>
            </a:r>
          </a:p>
          <a:p>
            <a:r>
              <a:rPr lang="en-GB" sz="2000" dirty="0">
                <a:solidFill>
                  <a:schemeClr val="tx1"/>
                </a:solidFill>
                <a:latin typeface="+mj-lt"/>
                <a:cs typeface="Calibri" panose="020F0502020204030204" pitchFamily="34" charset="0"/>
              </a:rPr>
              <a:t>Support from the local authority –SENDAT (support with complex needs)</a:t>
            </a:r>
          </a:p>
          <a:p>
            <a:endParaRPr lang="en-GB" sz="2000" dirty="0"/>
          </a:p>
          <a:p>
            <a:endParaRPr lang="en-GB" sz="2000" dirty="0"/>
          </a:p>
        </p:txBody>
      </p:sp>
    </p:spTree>
    <p:extLst>
      <p:ext uri="{BB962C8B-B14F-4D97-AF65-F5344CB8AC3E}">
        <p14:creationId xmlns:p14="http://schemas.microsoft.com/office/powerpoint/2010/main" val="2359427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605B6-9771-9767-25AE-4F68B99CA6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D9F167-B7E4-6681-764E-6C00125555DD}"/>
              </a:ext>
            </a:extLst>
          </p:cNvPr>
          <p:cNvSpPr>
            <a:spLocks noGrp="1"/>
          </p:cNvSpPr>
          <p:nvPr>
            <p:ph type="title"/>
          </p:nvPr>
        </p:nvSpPr>
        <p:spPr>
          <a:xfrm>
            <a:off x="1154953" y="973668"/>
            <a:ext cx="9197587" cy="706964"/>
          </a:xfrm>
        </p:spPr>
        <p:txBody>
          <a:bodyPr>
            <a:normAutofit fontScale="90000"/>
          </a:bodyPr>
          <a:lstStyle/>
          <a:p>
            <a:r>
              <a:rPr lang="en-GB" dirty="0"/>
              <a:t>Example of the range of interventions available to our pupils</a:t>
            </a:r>
          </a:p>
        </p:txBody>
      </p:sp>
      <p:sp>
        <p:nvSpPr>
          <p:cNvPr id="3" name="Slide Number Placeholder 2">
            <a:extLst>
              <a:ext uri="{FF2B5EF4-FFF2-40B4-BE49-F238E27FC236}">
                <a16:creationId xmlns:a16="http://schemas.microsoft.com/office/drawing/2014/main" id="{E17893C2-63DB-34F4-DA3F-273C006B64E6}"/>
              </a:ext>
            </a:extLst>
          </p:cNvPr>
          <p:cNvSpPr>
            <a:spLocks noGrp="1"/>
          </p:cNvSpPr>
          <p:nvPr>
            <p:ph type="sldNum" sz="quarter" idx="12"/>
          </p:nvPr>
        </p:nvSpPr>
        <p:spPr/>
        <p:txBody>
          <a:bodyPr/>
          <a:lstStyle/>
          <a:p>
            <a:pPr rtl="0"/>
            <a:fld id="{9FF96B15-8338-45D5-A943-561235072D66}" type="slidenum">
              <a:rPr lang="en-GB" noProof="0" smtClean="0"/>
              <a:t>16</a:t>
            </a:fld>
            <a:endParaRPr lang="en-GB" noProof="0" dirty="0"/>
          </a:p>
        </p:txBody>
      </p:sp>
      <p:sp>
        <p:nvSpPr>
          <p:cNvPr id="4" name="TextBox 3">
            <a:extLst>
              <a:ext uri="{FF2B5EF4-FFF2-40B4-BE49-F238E27FC236}">
                <a16:creationId xmlns:a16="http://schemas.microsoft.com/office/drawing/2014/main" id="{11A9BC7F-5311-7F8F-A19A-44198625ABD5}"/>
              </a:ext>
            </a:extLst>
          </p:cNvPr>
          <p:cNvSpPr txBox="1"/>
          <p:nvPr/>
        </p:nvSpPr>
        <p:spPr>
          <a:xfrm>
            <a:off x="450376" y="2156302"/>
            <a:ext cx="11368585" cy="3785652"/>
          </a:xfrm>
          <a:prstGeom prst="rect">
            <a:avLst/>
          </a:prstGeom>
          <a:noFill/>
        </p:spPr>
        <p:txBody>
          <a:bodyPr wrap="square" rtlCol="0">
            <a:spAutoFit/>
          </a:bodyPr>
          <a:lstStyle/>
          <a:p>
            <a:pPr marL="285750" indent="-285750">
              <a:buFont typeface="Arial" panose="020B0604020202020204" pitchFamily="34" charset="0"/>
              <a:buChar char="•"/>
            </a:pPr>
            <a:r>
              <a:rPr lang="en-GB" sz="1600" dirty="0"/>
              <a:t>Lexia (reading and spelling)</a:t>
            </a:r>
          </a:p>
          <a:p>
            <a:pPr marL="342900" indent="-342900">
              <a:buFont typeface="Arial" panose="020B0604020202020204" pitchFamily="34" charset="0"/>
              <a:buChar char="•"/>
            </a:pPr>
            <a:r>
              <a:rPr lang="en-GB" sz="1600" dirty="0"/>
              <a:t>Speech and language groups </a:t>
            </a:r>
          </a:p>
          <a:p>
            <a:pPr marL="342900" indent="-342900">
              <a:buFont typeface="Arial" panose="020B0604020202020204" pitchFamily="34" charset="0"/>
              <a:buChar char="•"/>
            </a:pPr>
            <a:r>
              <a:rPr lang="en-GB" sz="1600" dirty="0"/>
              <a:t>Social skills </a:t>
            </a:r>
          </a:p>
          <a:p>
            <a:pPr marL="285750" indent="-285750">
              <a:buFont typeface="Arial" panose="020B0604020202020204" pitchFamily="34" charset="0"/>
              <a:buChar char="•"/>
            </a:pPr>
            <a:r>
              <a:rPr lang="en-GB" sz="1600" dirty="0"/>
              <a:t>Fine motor skills </a:t>
            </a:r>
          </a:p>
          <a:p>
            <a:pPr marL="285750" indent="-285750">
              <a:buFont typeface="Arial" panose="020B0604020202020204" pitchFamily="34" charset="0"/>
              <a:buChar char="•"/>
            </a:pPr>
            <a:r>
              <a:rPr lang="en-GB" sz="1600" dirty="0"/>
              <a:t>Targeted mathematics </a:t>
            </a:r>
          </a:p>
          <a:p>
            <a:pPr marL="285750" indent="-285750">
              <a:buFont typeface="Arial" panose="020B0604020202020204" pitchFamily="34" charset="0"/>
              <a:buChar char="•"/>
            </a:pPr>
            <a:r>
              <a:rPr lang="en-GB" sz="1600" dirty="0"/>
              <a:t>Targeted phonics</a:t>
            </a:r>
          </a:p>
          <a:p>
            <a:pPr marL="285750" indent="-285750">
              <a:buFont typeface="Arial" panose="020B0604020202020204" pitchFamily="34" charset="0"/>
              <a:buChar char="•"/>
            </a:pPr>
            <a:r>
              <a:rPr lang="en-GB" sz="1600" dirty="0"/>
              <a:t>Sensory circuits will be starting soon </a:t>
            </a:r>
          </a:p>
          <a:p>
            <a:pPr marL="285750" indent="-285750">
              <a:buFont typeface="Arial" panose="020B0604020202020204" pitchFamily="34" charset="0"/>
              <a:buChar char="•"/>
            </a:pPr>
            <a:r>
              <a:rPr lang="en-GB" sz="1600" dirty="0"/>
              <a:t>ELSA </a:t>
            </a:r>
          </a:p>
          <a:p>
            <a:pPr marL="285750" indent="-285750">
              <a:buFont typeface="Arial" panose="020B0604020202020204" pitchFamily="34" charset="0"/>
              <a:buChar char="•"/>
            </a:pPr>
            <a:r>
              <a:rPr lang="en-GB" sz="1600" dirty="0"/>
              <a:t>Counselling </a:t>
            </a:r>
          </a:p>
          <a:p>
            <a:pPr marL="285750" indent="-285750">
              <a:buFont typeface="Arial" panose="020B0604020202020204" pitchFamily="34" charset="0"/>
              <a:buChar char="•"/>
            </a:pPr>
            <a:r>
              <a:rPr lang="en-GB" sz="1600" dirty="0"/>
              <a:t>Play therapy</a:t>
            </a:r>
          </a:p>
          <a:p>
            <a:pPr marL="285750" indent="-285750">
              <a:buFont typeface="Arial" panose="020B0604020202020204" pitchFamily="34" charset="0"/>
              <a:buChar char="•"/>
            </a:pPr>
            <a:r>
              <a:rPr lang="en-GB" sz="1600" dirty="0"/>
              <a:t>Secondary transition interventions</a:t>
            </a:r>
          </a:p>
          <a:p>
            <a:pPr marL="285750" indent="-285750">
              <a:buFont typeface="Arial" panose="020B0604020202020204" pitchFamily="34" charset="0"/>
              <a:buChar char="•"/>
            </a:pPr>
            <a:r>
              <a:rPr lang="en-GB" sz="1600" dirty="0"/>
              <a:t>Bromley Mentoring Initiative  </a:t>
            </a:r>
          </a:p>
          <a:p>
            <a:pPr marL="285750" indent="-285750">
              <a:buFont typeface="Arial" panose="020B0604020202020204" pitchFamily="34" charset="0"/>
              <a:buChar char="•"/>
            </a:pPr>
            <a:endParaRPr lang="en-GB" sz="1600" dirty="0"/>
          </a:p>
          <a:p>
            <a:r>
              <a:rPr lang="en-GB" sz="1600" dirty="0"/>
              <a:t>Alongside many other in class interventions.</a:t>
            </a:r>
          </a:p>
          <a:p>
            <a:pPr marL="285750" indent="-285750">
              <a:buFont typeface="Arial" panose="020B0604020202020204" pitchFamily="34" charset="0"/>
              <a:buChar char="•"/>
            </a:pPr>
            <a:endParaRPr lang="en-GB" sz="1600" dirty="0"/>
          </a:p>
        </p:txBody>
      </p:sp>
      <p:sp>
        <p:nvSpPr>
          <p:cNvPr id="5" name="TextBox 4">
            <a:extLst>
              <a:ext uri="{FF2B5EF4-FFF2-40B4-BE49-F238E27FC236}">
                <a16:creationId xmlns:a16="http://schemas.microsoft.com/office/drawing/2014/main" id="{1095BBA0-6164-A703-257A-043600AA5B3F}"/>
              </a:ext>
            </a:extLst>
          </p:cNvPr>
          <p:cNvSpPr txBox="1"/>
          <p:nvPr/>
        </p:nvSpPr>
        <p:spPr>
          <a:xfrm>
            <a:off x="450376" y="5925181"/>
            <a:ext cx="11368585" cy="307777"/>
          </a:xfrm>
          <a:prstGeom prst="rect">
            <a:avLst/>
          </a:prstGeom>
          <a:noFill/>
        </p:spPr>
        <p:txBody>
          <a:bodyPr wrap="square" rtlCol="0">
            <a:spAutoFit/>
          </a:bodyPr>
          <a:lstStyle/>
          <a:p>
            <a:r>
              <a:rPr lang="en-GB" sz="1400" b="1" dirty="0"/>
              <a:t>Run for a set amount of time (example 6 weeks)             Sometimes waiting lists (ensure quality, children get the best out of this)</a:t>
            </a:r>
          </a:p>
        </p:txBody>
      </p:sp>
      <p:pic>
        <p:nvPicPr>
          <p:cNvPr id="6" name="Picture 5"/>
          <p:cNvPicPr>
            <a:picLocks noChangeAspect="1"/>
          </p:cNvPicPr>
          <p:nvPr/>
        </p:nvPicPr>
        <p:blipFill>
          <a:blip r:embed="rId2"/>
          <a:stretch>
            <a:fillRect/>
          </a:stretch>
        </p:blipFill>
        <p:spPr>
          <a:xfrm>
            <a:off x="7332686" y="1327150"/>
            <a:ext cx="4486275" cy="1857375"/>
          </a:xfrm>
          <a:prstGeom prst="rect">
            <a:avLst/>
          </a:prstGeom>
        </p:spPr>
      </p:pic>
      <p:pic>
        <p:nvPicPr>
          <p:cNvPr id="7" name="Picture 6"/>
          <p:cNvPicPr>
            <a:picLocks noChangeAspect="1"/>
          </p:cNvPicPr>
          <p:nvPr/>
        </p:nvPicPr>
        <p:blipFill>
          <a:blip r:embed="rId3"/>
          <a:stretch>
            <a:fillRect/>
          </a:stretch>
        </p:blipFill>
        <p:spPr>
          <a:xfrm>
            <a:off x="4995746" y="2817055"/>
            <a:ext cx="2691575" cy="2870291"/>
          </a:xfrm>
          <a:prstGeom prst="rect">
            <a:avLst/>
          </a:prstGeom>
        </p:spPr>
      </p:pic>
    </p:spTree>
    <p:extLst>
      <p:ext uri="{BB962C8B-B14F-4D97-AF65-F5344CB8AC3E}">
        <p14:creationId xmlns:p14="http://schemas.microsoft.com/office/powerpoint/2010/main" val="14669123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68BB-44B2-FAB8-18A1-5B9B27DD79F1}"/>
              </a:ext>
            </a:extLst>
          </p:cNvPr>
          <p:cNvSpPr>
            <a:spLocks noGrp="1"/>
          </p:cNvSpPr>
          <p:nvPr>
            <p:ph type="title"/>
          </p:nvPr>
        </p:nvSpPr>
        <p:spPr>
          <a:xfrm>
            <a:off x="533401" y="973668"/>
            <a:ext cx="9819140" cy="706964"/>
          </a:xfrm>
        </p:spPr>
        <p:txBody>
          <a:bodyPr>
            <a:normAutofit fontScale="90000"/>
          </a:bodyPr>
          <a:lstStyle/>
          <a:p>
            <a:r>
              <a:rPr lang="en-GB" dirty="0"/>
              <a:t>How is this recorded?</a:t>
            </a:r>
            <a:br>
              <a:rPr lang="en-GB" dirty="0"/>
            </a:br>
            <a:r>
              <a:rPr lang="en-GB" dirty="0"/>
              <a:t>Class provision maps/Individual provision plans</a:t>
            </a:r>
          </a:p>
        </p:txBody>
      </p:sp>
      <p:sp>
        <p:nvSpPr>
          <p:cNvPr id="3" name="Slide Number Placeholder 2">
            <a:extLst>
              <a:ext uri="{FF2B5EF4-FFF2-40B4-BE49-F238E27FC236}">
                <a16:creationId xmlns:a16="http://schemas.microsoft.com/office/drawing/2014/main" id="{9A2442AD-CCB8-8391-CD38-5644A7F1D4A4}"/>
              </a:ext>
            </a:extLst>
          </p:cNvPr>
          <p:cNvSpPr>
            <a:spLocks noGrp="1"/>
          </p:cNvSpPr>
          <p:nvPr>
            <p:ph type="sldNum" sz="quarter" idx="12"/>
          </p:nvPr>
        </p:nvSpPr>
        <p:spPr/>
        <p:txBody>
          <a:bodyPr/>
          <a:lstStyle/>
          <a:p>
            <a:pPr rtl="0"/>
            <a:fld id="{9FF96B15-8338-45D5-A943-561235072D66}" type="slidenum">
              <a:rPr lang="en-GB" noProof="0" smtClean="0"/>
              <a:t>17</a:t>
            </a:fld>
            <a:endParaRPr lang="en-GB" noProof="0" dirty="0"/>
          </a:p>
        </p:txBody>
      </p:sp>
      <p:sp>
        <p:nvSpPr>
          <p:cNvPr id="7" name="TextBox 6">
            <a:extLst>
              <a:ext uri="{FF2B5EF4-FFF2-40B4-BE49-F238E27FC236}">
                <a16:creationId xmlns:a16="http://schemas.microsoft.com/office/drawing/2014/main" id="{571C9FD8-11A5-51B8-5EA9-DBE170EFB2D3}"/>
              </a:ext>
            </a:extLst>
          </p:cNvPr>
          <p:cNvSpPr txBox="1"/>
          <p:nvPr/>
        </p:nvSpPr>
        <p:spPr>
          <a:xfrm>
            <a:off x="6981118" y="2244858"/>
            <a:ext cx="4989955" cy="646331"/>
          </a:xfrm>
          <a:prstGeom prst="rect">
            <a:avLst/>
          </a:prstGeom>
          <a:noFill/>
        </p:spPr>
        <p:txBody>
          <a:bodyPr wrap="square" rtlCol="0">
            <a:spAutoFit/>
          </a:bodyPr>
          <a:lstStyle/>
          <a:p>
            <a:pPr algn="ctr"/>
            <a:r>
              <a:rPr lang="en-GB" dirty="0">
                <a:solidFill>
                  <a:srgbClr val="FF0000"/>
                </a:solidFill>
              </a:rPr>
              <a:t>INDIVIDUAL PROVISION PLAN</a:t>
            </a:r>
          </a:p>
          <a:p>
            <a:pPr algn="ctr"/>
            <a:r>
              <a:rPr lang="en-GB" dirty="0">
                <a:solidFill>
                  <a:srgbClr val="FF0000"/>
                </a:solidFill>
              </a:rPr>
              <a:t>(Children with a higher level of support)</a:t>
            </a:r>
          </a:p>
        </p:txBody>
      </p:sp>
      <p:sp>
        <p:nvSpPr>
          <p:cNvPr id="10" name="TextBox 9">
            <a:extLst>
              <a:ext uri="{FF2B5EF4-FFF2-40B4-BE49-F238E27FC236}">
                <a16:creationId xmlns:a16="http://schemas.microsoft.com/office/drawing/2014/main" id="{36D06D80-60CC-33C4-1779-C346363D03D3}"/>
              </a:ext>
            </a:extLst>
          </p:cNvPr>
          <p:cNvSpPr txBox="1"/>
          <p:nvPr/>
        </p:nvSpPr>
        <p:spPr>
          <a:xfrm>
            <a:off x="966827" y="2244857"/>
            <a:ext cx="4989955" cy="646331"/>
          </a:xfrm>
          <a:prstGeom prst="rect">
            <a:avLst/>
          </a:prstGeom>
          <a:noFill/>
        </p:spPr>
        <p:txBody>
          <a:bodyPr wrap="square" rtlCol="0">
            <a:spAutoFit/>
          </a:bodyPr>
          <a:lstStyle/>
          <a:p>
            <a:pPr algn="ctr"/>
            <a:r>
              <a:rPr lang="en-GB" dirty="0">
                <a:solidFill>
                  <a:srgbClr val="FF0000"/>
                </a:solidFill>
              </a:rPr>
              <a:t>CLASS PROVISION MAP</a:t>
            </a:r>
          </a:p>
          <a:p>
            <a:pPr algn="ctr"/>
            <a:r>
              <a:rPr lang="en-GB" dirty="0">
                <a:solidFill>
                  <a:srgbClr val="FF0000"/>
                </a:solidFill>
              </a:rPr>
              <a:t>(Lower level of provision)</a:t>
            </a:r>
          </a:p>
        </p:txBody>
      </p:sp>
      <p:sp>
        <p:nvSpPr>
          <p:cNvPr id="5" name="TextBox 4">
            <a:extLst>
              <a:ext uri="{FF2B5EF4-FFF2-40B4-BE49-F238E27FC236}">
                <a16:creationId xmlns:a16="http://schemas.microsoft.com/office/drawing/2014/main" id="{C488CAE6-8A0F-1BED-0EA0-DAE29DBF6307}"/>
              </a:ext>
            </a:extLst>
          </p:cNvPr>
          <p:cNvSpPr txBox="1"/>
          <p:nvPr/>
        </p:nvSpPr>
        <p:spPr>
          <a:xfrm>
            <a:off x="191069" y="6155140"/>
            <a:ext cx="11780004" cy="338554"/>
          </a:xfrm>
          <a:prstGeom prst="rect">
            <a:avLst/>
          </a:prstGeom>
          <a:noFill/>
        </p:spPr>
        <p:txBody>
          <a:bodyPr wrap="square" rtlCol="0">
            <a:spAutoFit/>
          </a:bodyPr>
          <a:lstStyle/>
          <a:p>
            <a:r>
              <a:rPr lang="en-GB" sz="1600" dirty="0"/>
              <a:t>If unsure please ask the class teacher or email the office.</a:t>
            </a:r>
          </a:p>
        </p:txBody>
      </p:sp>
      <p:pic>
        <p:nvPicPr>
          <p:cNvPr id="8" name="Picture 7">
            <a:extLst>
              <a:ext uri="{FF2B5EF4-FFF2-40B4-BE49-F238E27FC236}">
                <a16:creationId xmlns:a16="http://schemas.microsoft.com/office/drawing/2014/main" id="{A2565461-AE69-4E54-81EB-4C153BB8324D}"/>
              </a:ext>
            </a:extLst>
          </p:cNvPr>
          <p:cNvPicPr>
            <a:picLocks noChangeAspect="1"/>
          </p:cNvPicPr>
          <p:nvPr/>
        </p:nvPicPr>
        <p:blipFill>
          <a:blip r:embed="rId2"/>
          <a:stretch>
            <a:fillRect/>
          </a:stretch>
        </p:blipFill>
        <p:spPr>
          <a:xfrm>
            <a:off x="8263467" y="2899670"/>
            <a:ext cx="2758564" cy="3255470"/>
          </a:xfrm>
          <a:prstGeom prst="rect">
            <a:avLst/>
          </a:prstGeom>
        </p:spPr>
      </p:pic>
      <p:pic>
        <p:nvPicPr>
          <p:cNvPr id="12" name="Picture 11">
            <a:extLst>
              <a:ext uri="{FF2B5EF4-FFF2-40B4-BE49-F238E27FC236}">
                <a16:creationId xmlns:a16="http://schemas.microsoft.com/office/drawing/2014/main" id="{13EFE422-F82D-4451-876E-CE4422816297}"/>
              </a:ext>
            </a:extLst>
          </p:cNvPr>
          <p:cNvPicPr>
            <a:picLocks noChangeAspect="1"/>
          </p:cNvPicPr>
          <p:nvPr/>
        </p:nvPicPr>
        <p:blipFill>
          <a:blip r:embed="rId3"/>
          <a:stretch>
            <a:fillRect/>
          </a:stretch>
        </p:blipFill>
        <p:spPr>
          <a:xfrm>
            <a:off x="533400" y="2984558"/>
            <a:ext cx="7417136" cy="1714441"/>
          </a:xfrm>
          <a:prstGeom prst="rect">
            <a:avLst/>
          </a:prstGeom>
        </p:spPr>
      </p:pic>
    </p:spTree>
    <p:extLst>
      <p:ext uri="{BB962C8B-B14F-4D97-AF65-F5344CB8AC3E}">
        <p14:creationId xmlns:p14="http://schemas.microsoft.com/office/powerpoint/2010/main" val="4175717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96779-A7A5-3C3D-CB99-040FC5E28234}"/>
              </a:ext>
            </a:extLst>
          </p:cNvPr>
          <p:cNvSpPr>
            <a:spLocks noGrp="1"/>
          </p:cNvSpPr>
          <p:nvPr>
            <p:ph type="title"/>
          </p:nvPr>
        </p:nvSpPr>
        <p:spPr/>
        <p:txBody>
          <a:bodyPr/>
          <a:lstStyle/>
          <a:p>
            <a:pPr algn="ctr"/>
            <a:r>
              <a:rPr lang="en-GB" b="1" dirty="0"/>
              <a:t>Educational health care plans</a:t>
            </a:r>
          </a:p>
        </p:txBody>
      </p:sp>
      <p:sp>
        <p:nvSpPr>
          <p:cNvPr id="3" name="Slide Number Placeholder 2">
            <a:extLst>
              <a:ext uri="{FF2B5EF4-FFF2-40B4-BE49-F238E27FC236}">
                <a16:creationId xmlns:a16="http://schemas.microsoft.com/office/drawing/2014/main" id="{C9B935C4-8768-2212-AF1C-9CAC7722C482}"/>
              </a:ext>
            </a:extLst>
          </p:cNvPr>
          <p:cNvSpPr>
            <a:spLocks noGrp="1"/>
          </p:cNvSpPr>
          <p:nvPr>
            <p:ph type="sldNum" sz="quarter" idx="12"/>
          </p:nvPr>
        </p:nvSpPr>
        <p:spPr/>
        <p:txBody>
          <a:bodyPr/>
          <a:lstStyle/>
          <a:p>
            <a:pPr rtl="0"/>
            <a:fld id="{9FF96B15-8338-45D5-A943-561235072D66}" type="slidenum">
              <a:rPr lang="en-GB" noProof="0" smtClean="0"/>
              <a:t>18</a:t>
            </a:fld>
            <a:endParaRPr lang="en-GB" noProof="0" dirty="0"/>
          </a:p>
        </p:txBody>
      </p:sp>
      <p:sp>
        <p:nvSpPr>
          <p:cNvPr id="5" name="TextBox 4">
            <a:extLst>
              <a:ext uri="{FF2B5EF4-FFF2-40B4-BE49-F238E27FC236}">
                <a16:creationId xmlns:a16="http://schemas.microsoft.com/office/drawing/2014/main" id="{16ACCF8D-2AE9-0B37-8A2D-E78E622D3213}"/>
              </a:ext>
            </a:extLst>
          </p:cNvPr>
          <p:cNvSpPr txBox="1"/>
          <p:nvPr/>
        </p:nvSpPr>
        <p:spPr>
          <a:xfrm>
            <a:off x="403402" y="514939"/>
            <a:ext cx="11385196" cy="4524315"/>
          </a:xfrm>
          <a:prstGeom prst="rect">
            <a:avLst/>
          </a:prstGeom>
          <a:noFill/>
        </p:spPr>
        <p:txBody>
          <a:bodyPr wrap="square">
            <a:spAutoFit/>
          </a:bodyPr>
          <a:lstStyle/>
          <a:p>
            <a:r>
              <a:rPr lang="en-GB" dirty="0"/>
              <a:t>It may be that, after following the advice and guidance from within school and from specialists, a child may need a greater level of support. </a:t>
            </a:r>
          </a:p>
          <a:p>
            <a:endParaRPr lang="en-GB" dirty="0"/>
          </a:p>
          <a:p>
            <a:r>
              <a:rPr lang="en-GB" dirty="0"/>
              <a:t>It may then be considered that an application for an Education, Health and Care Needs Assessment is made.</a:t>
            </a:r>
          </a:p>
          <a:p>
            <a:endParaRPr lang="en-GB" dirty="0"/>
          </a:p>
          <a:p>
            <a:r>
              <a:rPr lang="en-GB" dirty="0"/>
              <a:t>It is usually expected that there would be 3 cycles of assess, plan, do, review before making an application for an Education, Health and Care Needs Assessment. </a:t>
            </a:r>
          </a:p>
          <a:p>
            <a:endParaRPr lang="en-GB" dirty="0"/>
          </a:p>
          <a:p>
            <a:r>
              <a:rPr lang="en-GB" dirty="0"/>
              <a:t>The </a:t>
            </a:r>
            <a:r>
              <a:rPr lang="en-GB" b="1" dirty="0"/>
              <a:t>local authority </a:t>
            </a:r>
            <a:r>
              <a:rPr lang="en-GB" dirty="0"/>
              <a:t>will ask to see evidence of the action taken by the school as part of SEN Support. If an EHCP Needs Assessment is carried out, it may result in an Education, Health and Care Plan being issued. An EHCP is usually required to access a special school placement.</a:t>
            </a:r>
          </a:p>
          <a:p>
            <a:endParaRPr lang="en-GB" dirty="0"/>
          </a:p>
          <a:p>
            <a:r>
              <a:rPr lang="en-GB" b="1" u="sng" dirty="0"/>
              <a:t>EHCPs are awarded for children requiring a significant amount of support. There is a strict criteria that needs to be met!</a:t>
            </a:r>
          </a:p>
          <a:p>
            <a:endParaRPr lang="en-GB" dirty="0"/>
          </a:p>
        </p:txBody>
      </p:sp>
    </p:spTree>
    <p:extLst>
      <p:ext uri="{BB962C8B-B14F-4D97-AF65-F5344CB8AC3E}">
        <p14:creationId xmlns:p14="http://schemas.microsoft.com/office/powerpoint/2010/main" val="3796565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4D910-12C6-474C-AE9A-EBF2857CDAC9}"/>
              </a:ext>
            </a:extLst>
          </p:cNvPr>
          <p:cNvSpPr>
            <a:spLocks noGrp="1"/>
          </p:cNvSpPr>
          <p:nvPr>
            <p:ph type="title"/>
          </p:nvPr>
        </p:nvSpPr>
        <p:spPr/>
        <p:txBody>
          <a:bodyPr vert="horz" lIns="91440" tIns="45720" rIns="91440" bIns="45720" rtlCol="0" anchor="ctr">
            <a:normAutofit fontScale="90000"/>
          </a:bodyPr>
          <a:lstStyle/>
          <a:p>
            <a:pPr algn="ctr" rtl="0">
              <a:lnSpc>
                <a:spcPct val="90000"/>
              </a:lnSpc>
            </a:pPr>
            <a:r>
              <a:rPr lang="en-GB" sz="5400" b="1" dirty="0"/>
              <a:t>Bromley local offer!</a:t>
            </a:r>
          </a:p>
        </p:txBody>
      </p:sp>
      <p:pic>
        <p:nvPicPr>
          <p:cNvPr id="9" name="Picture Placeholder 8">
            <a:extLst>
              <a:ext uri="{FF2B5EF4-FFF2-40B4-BE49-F238E27FC236}">
                <a16:creationId xmlns:a16="http://schemas.microsoft.com/office/drawing/2014/main" id="{C37DBD2C-89B2-8CF3-01CF-6A1E2E9757AD}"/>
              </a:ext>
            </a:extLst>
          </p:cNvPr>
          <p:cNvPicPr>
            <a:picLocks noGrp="1" noChangeAspect="1"/>
          </p:cNvPicPr>
          <p:nvPr>
            <p:ph type="pic" idx="1"/>
          </p:nvPr>
        </p:nvPicPr>
        <p:blipFill>
          <a:blip r:embed="rId3"/>
          <a:srcRect l="14115" r="14115"/>
          <a:stretch>
            <a:fillRect/>
          </a:stretch>
        </p:blipFill>
        <p:spPr>
          <a:prstGeom prst="rect">
            <a:avLst/>
          </a:prstGeom>
        </p:spPr>
      </p:pic>
      <p:sp>
        <p:nvSpPr>
          <p:cNvPr id="3" name="Content Placeholder 2">
            <a:extLst>
              <a:ext uri="{FF2B5EF4-FFF2-40B4-BE49-F238E27FC236}">
                <a16:creationId xmlns:a16="http://schemas.microsoft.com/office/drawing/2014/main" id="{9CFC5D78-4E60-4B36-91B8-4DB29BB9C794}"/>
              </a:ext>
            </a:extLst>
          </p:cNvPr>
          <p:cNvSpPr>
            <a:spLocks noGrp="1"/>
          </p:cNvSpPr>
          <p:nvPr>
            <p:ph type="body" sz="half" idx="2"/>
          </p:nvPr>
        </p:nvSpPr>
        <p:spPr>
          <a:xfrm>
            <a:off x="4722812" y="2777066"/>
            <a:ext cx="6021388" cy="2870201"/>
          </a:xfrm>
        </p:spPr>
        <p:txBody>
          <a:bodyPr vert="horz" lIns="91440" tIns="45720" rIns="91440" bIns="45720" rtlCol="0">
            <a:normAutofit/>
          </a:bodyPr>
          <a:lstStyle/>
          <a:p>
            <a:pPr rtl="0">
              <a:buFont typeface="Wingdings" panose="05000000000000000000" pitchFamily="2" charset="2"/>
              <a:buChar char="Ø"/>
            </a:pPr>
            <a:r>
              <a:rPr lang="en-GB" dirty="0">
                <a:solidFill>
                  <a:schemeClr val="tx1"/>
                </a:solidFill>
              </a:rPr>
              <a:t>The Bromley SEND Local Offer helps children and young people with special educational needs and/or disabilities and their families to find the information and support they are looking for from across Bromley.</a:t>
            </a:r>
          </a:p>
          <a:p>
            <a:pPr rtl="0">
              <a:buFont typeface="Wingdings" panose="05000000000000000000" pitchFamily="2" charset="2"/>
              <a:buChar char="Ø"/>
            </a:pPr>
            <a:endParaRPr lang="en-GB" dirty="0">
              <a:solidFill>
                <a:schemeClr val="tx1"/>
              </a:solidFill>
            </a:endParaRPr>
          </a:p>
          <a:p>
            <a:pPr rtl="0">
              <a:buFont typeface="Wingdings" panose="05000000000000000000" pitchFamily="2" charset="2"/>
              <a:buChar char="Ø"/>
            </a:pPr>
            <a:r>
              <a:rPr lang="en-GB" dirty="0">
                <a:solidFill>
                  <a:schemeClr val="tx1"/>
                </a:solidFill>
              </a:rPr>
              <a:t>Bromley Local Offer representatives are visiting school on Tuesday 8</a:t>
            </a:r>
            <a:r>
              <a:rPr lang="en-GB" baseline="30000" dirty="0">
                <a:solidFill>
                  <a:schemeClr val="tx1"/>
                </a:solidFill>
              </a:rPr>
              <a:t>th</a:t>
            </a:r>
            <a:r>
              <a:rPr lang="en-GB" dirty="0">
                <a:solidFill>
                  <a:schemeClr val="tx1"/>
                </a:solidFill>
              </a:rPr>
              <a:t> July 9am. This will include advice on Autism and ADHD pathways.</a:t>
            </a:r>
          </a:p>
        </p:txBody>
      </p:sp>
      <p:sp>
        <p:nvSpPr>
          <p:cNvPr id="4" name="Slide Number Placeholder 3">
            <a:extLst>
              <a:ext uri="{FF2B5EF4-FFF2-40B4-BE49-F238E27FC236}">
                <a16:creationId xmlns:a16="http://schemas.microsoft.com/office/drawing/2014/main" id="{C79DD2B4-B372-0144-9E8A-188A2C9B2EC2}"/>
              </a:ext>
            </a:extLst>
          </p:cNvPr>
          <p:cNvSpPr>
            <a:spLocks noGrp="1"/>
          </p:cNvSpPr>
          <p:nvPr>
            <p:ph type="sldNum" sz="quarter" idx="12"/>
          </p:nvPr>
        </p:nvSpPr>
        <p:spPr/>
        <p:txBody>
          <a:bodyPr rtlCol="0"/>
          <a:lstStyle/>
          <a:p>
            <a:pPr rtl="0"/>
            <a:fld id="{9FF96B15-8338-45D5-A943-561235072D66}" type="slidenum">
              <a:rPr lang="en-GB" smtClean="0"/>
              <a:t>19</a:t>
            </a:fld>
            <a:endParaRPr lang="en-GB" dirty="0"/>
          </a:p>
        </p:txBody>
      </p:sp>
    </p:spTree>
    <p:extLst>
      <p:ext uri="{BB962C8B-B14F-4D97-AF65-F5344CB8AC3E}">
        <p14:creationId xmlns:p14="http://schemas.microsoft.com/office/powerpoint/2010/main" val="3162439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979B6-C83A-3498-20BC-9558B885A71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DDE5445-5446-7A51-287B-5D6EC56028A4}"/>
              </a:ext>
            </a:extLst>
          </p:cNvPr>
          <p:cNvSpPr>
            <a:spLocks noGrp="1"/>
          </p:cNvSpPr>
          <p:nvPr>
            <p:ph type="title"/>
          </p:nvPr>
        </p:nvSpPr>
        <p:spPr/>
        <p:txBody>
          <a:bodyPr rtlCol="0"/>
          <a:lstStyle/>
          <a:p>
            <a:pPr algn="ctr" rtl="0"/>
            <a:r>
              <a:rPr lang="en-GB" dirty="0"/>
              <a:t>Questions</a:t>
            </a:r>
          </a:p>
        </p:txBody>
      </p:sp>
      <p:sp>
        <p:nvSpPr>
          <p:cNvPr id="2" name="Slide Number Placeholder 1">
            <a:extLst>
              <a:ext uri="{FF2B5EF4-FFF2-40B4-BE49-F238E27FC236}">
                <a16:creationId xmlns:a16="http://schemas.microsoft.com/office/drawing/2014/main" id="{287AB2D9-A94F-B692-959A-F94365AE63AA}"/>
              </a:ext>
            </a:extLst>
          </p:cNvPr>
          <p:cNvSpPr>
            <a:spLocks noGrp="1"/>
          </p:cNvSpPr>
          <p:nvPr>
            <p:ph type="sldNum" sz="quarter" idx="12"/>
          </p:nvPr>
        </p:nvSpPr>
        <p:spPr/>
        <p:txBody>
          <a:bodyPr/>
          <a:lstStyle/>
          <a:p>
            <a:pPr rtl="0"/>
            <a:fld id="{9FF96B15-8338-45D5-A943-561235072D66}" type="slidenum">
              <a:rPr lang="en-GB" noProof="0" smtClean="0"/>
              <a:t>20</a:t>
            </a:fld>
            <a:endParaRPr lang="en-GB" noProof="0" dirty="0"/>
          </a:p>
        </p:txBody>
      </p:sp>
      <p:sp>
        <p:nvSpPr>
          <p:cNvPr id="8" name="TextBox 7">
            <a:hlinkClick r:id="rId3"/>
            <a:extLst>
              <a:ext uri="{FF2B5EF4-FFF2-40B4-BE49-F238E27FC236}">
                <a16:creationId xmlns:a16="http://schemas.microsoft.com/office/drawing/2014/main" id="{F626FE12-F0FD-5938-3251-EA10A8AD6828}"/>
              </a:ext>
            </a:extLst>
          </p:cNvPr>
          <p:cNvSpPr txBox="1"/>
          <p:nvPr/>
        </p:nvSpPr>
        <p:spPr>
          <a:xfrm>
            <a:off x="1547812" y="2459503"/>
            <a:ext cx="14327587" cy="5650763"/>
          </a:xfrm>
          <a:prstGeom prst="rect">
            <a:avLst/>
          </a:prstGeom>
          <a:noFill/>
        </p:spPr>
        <p:txBody>
          <a:bodyPr wrap="square" rtlCol="0">
            <a:noAutofit/>
          </a:bodyPr>
          <a:lstStyle/>
          <a:p>
            <a:pPr algn="ctr" rtl="0"/>
            <a:endParaRPr lang="en-GB" sz="6000" u="sng" dirty="0">
              <a:solidFill>
                <a:srgbClr val="0070C0"/>
              </a:solidFill>
            </a:endParaRPr>
          </a:p>
        </p:txBody>
      </p:sp>
      <p:pic>
        <p:nvPicPr>
          <p:cNvPr id="1026" name="Picture 2" descr="Inquisitive Leadership ...">
            <a:extLst>
              <a:ext uri="{FF2B5EF4-FFF2-40B4-BE49-F238E27FC236}">
                <a16:creationId xmlns:a16="http://schemas.microsoft.com/office/drawing/2014/main" id="{A745E2A5-40A7-E87B-2BFC-1C31B6123F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481" y="769874"/>
            <a:ext cx="4511482" cy="3379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71654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883E0B16-80BF-4868-8813-6B17170D724D}">
  <ds:schemaRefs>
    <ds:schemaRef ds:uri="http://schemas.microsoft.com/sharepoint/v3/contenttype/forms"/>
  </ds:schemaRefs>
</ds:datastoreItem>
</file>

<file path=customXml/itemProps2.xml><?xml version="1.0" encoding="utf-8"?>
<ds:datastoreItem xmlns:ds="http://schemas.openxmlformats.org/officeDocument/2006/customXml" ds:itemID="{3BFA294F-07D1-46AB-ABEC-1B0200FE30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A1C8E2-513F-4C9C-99C7-9AE0E7429B06}">
  <ds:schemaRefs>
    <ds:schemaRef ds:uri="6dc4bcd6-49db-4c07-9060-8acfc67cef9f"/>
    <ds:schemaRef ds:uri="http://purl.org/dc/dcmitype/"/>
    <ds:schemaRef ds:uri="http://schemas.microsoft.com/office/infopath/2007/PartnerControls"/>
    <ds:schemaRef ds:uri="fb0879af-3eba-417a-a55a-ffe6dcd6ca77"/>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http://schemas.microsoft.com/sharepoint/v3"/>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10210</TotalTime>
  <Words>1591</Words>
  <Application>Microsoft Office PowerPoint</Application>
  <PresentationFormat>Widescreen</PresentationFormat>
  <Paragraphs>148</Paragraphs>
  <Slides>20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Century Gothic</vt:lpstr>
      <vt:lpstr>Wingdings</vt:lpstr>
      <vt:lpstr>Wingdings 3</vt:lpstr>
      <vt:lpstr>Slice</vt:lpstr>
      <vt:lpstr>Parent meeting: Special Educational Needs (SEN)</vt:lpstr>
      <vt:lpstr>Meeting outline</vt:lpstr>
      <vt:lpstr>SEN and the National Picture</vt:lpstr>
      <vt:lpstr>PowerPoint Presentation</vt:lpstr>
      <vt:lpstr>PowerPoint Presentation</vt:lpstr>
      <vt:lpstr>What is SEN? SEND Code of Practice 2015</vt:lpstr>
      <vt:lpstr>Wickham Common Vision  </vt:lpstr>
      <vt:lpstr>How do we identify and support pupils with SEND?</vt:lpstr>
      <vt:lpstr>SEN Support - Reasonable adjustments</vt:lpstr>
      <vt:lpstr>Underpinning all our provision in school is the Graduated approach</vt:lpstr>
      <vt:lpstr>Assess</vt:lpstr>
      <vt:lpstr>Plan</vt:lpstr>
      <vt:lpstr>Do</vt:lpstr>
      <vt:lpstr>Review</vt:lpstr>
      <vt:lpstr>Involving external agencies</vt:lpstr>
      <vt:lpstr>Example of the range of interventions available to our pupils</vt:lpstr>
      <vt:lpstr>How is this recorded? Class provision maps/Individual provision plans</vt:lpstr>
      <vt:lpstr>Educational health care plans</vt:lpstr>
      <vt:lpstr>Bromley local offer!</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meeting: Special Educational Needs (SEN)</dc:title>
  <dc:creator>Mrs A Crawford Jones</dc:creator>
  <cp:lastModifiedBy>Sophie Anderson-Whiley</cp:lastModifiedBy>
  <cp:revision>19</cp:revision>
  <dcterms:created xsi:type="dcterms:W3CDTF">2024-11-18T11:20:01Z</dcterms:created>
  <dcterms:modified xsi:type="dcterms:W3CDTF">2025-06-09T07:43:17Z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