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556" r:id="rId3"/>
    <p:sldId id="564" r:id="rId4"/>
    <p:sldId id="258" r:id="rId5"/>
    <p:sldId id="260" r:id="rId6"/>
    <p:sldId id="261" r:id="rId7"/>
    <p:sldId id="510" r:id="rId8"/>
    <p:sldId id="259" r:id="rId9"/>
    <p:sldId id="264" r:id="rId10"/>
    <p:sldId id="498" r:id="rId11"/>
    <p:sldId id="504" r:id="rId12"/>
    <p:sldId id="555" r:id="rId13"/>
    <p:sldId id="310" r:id="rId14"/>
    <p:sldId id="557" r:id="rId15"/>
    <p:sldId id="559" r:id="rId16"/>
    <p:sldId id="562" r:id="rId17"/>
    <p:sldId id="561" r:id="rId18"/>
    <p:sldId id="550" r:id="rId19"/>
    <p:sldId id="563" r:id="rId20"/>
    <p:sldId id="265" r:id="rId21"/>
    <p:sldId id="414" r:id="rId22"/>
    <p:sldId id="560" r:id="rId23"/>
    <p:sldId id="451" r:id="rId24"/>
    <p:sldId id="509" r:id="rId25"/>
    <p:sldId id="506" r:id="rId26"/>
    <p:sldId id="507" r:id="rId27"/>
    <p:sldId id="495" r:id="rId28"/>
    <p:sldId id="496" r:id="rId29"/>
    <p:sldId id="503" r:id="rId30"/>
    <p:sldId id="502" r:id="rId31"/>
    <p:sldId id="281" r:id="rId32"/>
    <p:sldId id="289" r:id="rId33"/>
    <p:sldId id="283" r:id="rId34"/>
    <p:sldId id="290" r:id="rId35"/>
    <p:sldId id="508" r:id="rId36"/>
    <p:sldId id="291" r:id="rId37"/>
    <p:sldId id="565" r:id="rId38"/>
    <p:sldId id="266"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A258"/>
    <a:srgbClr val="CAED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98D450-4565-4317-B842-A72C35904AD9}" v="9" dt="2025-03-22T16:47:02.5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62" autoAdjust="0"/>
    <p:restoredTop sz="94660"/>
  </p:normalViewPr>
  <p:slideViewPr>
    <p:cSldViewPr snapToGrid="0">
      <p:cViewPr varScale="1">
        <p:scale>
          <a:sx n="78" d="100"/>
          <a:sy n="78" d="100"/>
        </p:scale>
        <p:origin x="27" y="2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Cabb" userId="f55346da0e482988" providerId="LiveId" clId="{8998D450-4565-4317-B842-A72C35904AD9}"/>
    <pc:docChg chg="delSld modSld modMainMaster">
      <pc:chgData name="Paul Cabb" userId="f55346da0e482988" providerId="LiveId" clId="{8998D450-4565-4317-B842-A72C35904AD9}" dt="2025-03-22T17:02:24.960" v="60" actId="20577"/>
      <pc:docMkLst>
        <pc:docMk/>
      </pc:docMkLst>
      <pc:sldChg chg="modSp mod modTransition">
        <pc:chgData name="Paul Cabb" userId="f55346da0e482988" providerId="LiveId" clId="{8998D450-4565-4317-B842-A72C35904AD9}" dt="2025-03-22T17:01:30.174" v="37" actId="14100"/>
        <pc:sldMkLst>
          <pc:docMk/>
          <pc:sldMk cId="109857222" sldId="257"/>
        </pc:sldMkLst>
        <pc:spChg chg="mod">
          <ac:chgData name="Paul Cabb" userId="f55346da0e482988" providerId="LiveId" clId="{8998D450-4565-4317-B842-A72C35904AD9}" dt="2025-03-22T17:01:02.034" v="35" actId="207"/>
          <ac:spMkLst>
            <pc:docMk/>
            <pc:sldMk cId="109857222" sldId="257"/>
            <ac:spMk id="2" creationId="{00000000-0000-0000-0000-000000000000}"/>
          </ac:spMkLst>
        </pc:spChg>
        <pc:spChg chg="mod">
          <ac:chgData name="Paul Cabb" userId="f55346da0e482988" providerId="LiveId" clId="{8998D450-4565-4317-B842-A72C35904AD9}" dt="2025-03-22T16:44:37.617" v="26" actId="207"/>
          <ac:spMkLst>
            <pc:docMk/>
            <pc:sldMk cId="109857222" sldId="257"/>
            <ac:spMk id="3" creationId="{00000000-0000-0000-0000-000000000000}"/>
          </ac:spMkLst>
        </pc:spChg>
        <pc:picChg chg="mod">
          <ac:chgData name="Paul Cabb" userId="f55346da0e482988" providerId="LiveId" clId="{8998D450-4565-4317-B842-A72C35904AD9}" dt="2025-03-22T17:01:30.174" v="37" actId="14100"/>
          <ac:picMkLst>
            <pc:docMk/>
            <pc:sldMk cId="109857222" sldId="257"/>
            <ac:picMk id="7" creationId="{D14964AF-65F7-AE42-08E5-5A888D4CF3E9}"/>
          </ac:picMkLst>
        </pc:picChg>
        <pc:picChg chg="mod">
          <ac:chgData name="Paul Cabb" userId="f55346da0e482988" providerId="LiveId" clId="{8998D450-4565-4317-B842-A72C35904AD9}" dt="2025-03-22T17:01:26.533" v="36" actId="1076"/>
          <ac:picMkLst>
            <pc:docMk/>
            <pc:sldMk cId="109857222" sldId="257"/>
            <ac:picMk id="9" creationId="{0FFD168A-FCA4-D279-F327-2F83A1C49CDF}"/>
          </ac:picMkLst>
        </pc:picChg>
      </pc:sldChg>
      <pc:sldChg chg="modTransition">
        <pc:chgData name="Paul Cabb" userId="f55346da0e482988" providerId="LiveId" clId="{8998D450-4565-4317-B842-A72C35904AD9}" dt="2025-03-22T16:47:02.591" v="32"/>
        <pc:sldMkLst>
          <pc:docMk/>
          <pc:sldMk cId="216044068" sldId="258"/>
        </pc:sldMkLst>
      </pc:sldChg>
      <pc:sldChg chg="modTransition">
        <pc:chgData name="Paul Cabb" userId="f55346da0e482988" providerId="LiveId" clId="{8998D450-4565-4317-B842-A72C35904AD9}" dt="2025-03-22T16:47:02.591" v="32"/>
        <pc:sldMkLst>
          <pc:docMk/>
          <pc:sldMk cId="2333323652" sldId="259"/>
        </pc:sldMkLst>
      </pc:sldChg>
      <pc:sldChg chg="modTransition">
        <pc:chgData name="Paul Cabb" userId="f55346da0e482988" providerId="LiveId" clId="{8998D450-4565-4317-B842-A72C35904AD9}" dt="2025-03-22T16:47:02.591" v="32"/>
        <pc:sldMkLst>
          <pc:docMk/>
          <pc:sldMk cId="3745373708" sldId="260"/>
        </pc:sldMkLst>
      </pc:sldChg>
      <pc:sldChg chg="modTransition">
        <pc:chgData name="Paul Cabb" userId="f55346da0e482988" providerId="LiveId" clId="{8998D450-4565-4317-B842-A72C35904AD9}" dt="2025-03-22T16:47:02.591" v="32"/>
        <pc:sldMkLst>
          <pc:docMk/>
          <pc:sldMk cId="936688593" sldId="261"/>
        </pc:sldMkLst>
      </pc:sldChg>
      <pc:sldChg chg="modTransition">
        <pc:chgData name="Paul Cabb" userId="f55346da0e482988" providerId="LiveId" clId="{8998D450-4565-4317-B842-A72C35904AD9}" dt="2025-03-22T16:47:02.591" v="32"/>
        <pc:sldMkLst>
          <pc:docMk/>
          <pc:sldMk cId="1469957553" sldId="264"/>
        </pc:sldMkLst>
      </pc:sldChg>
      <pc:sldChg chg="modTransition">
        <pc:chgData name="Paul Cabb" userId="f55346da0e482988" providerId="LiveId" clId="{8998D450-4565-4317-B842-A72C35904AD9}" dt="2025-03-22T16:47:02.591" v="32"/>
        <pc:sldMkLst>
          <pc:docMk/>
          <pc:sldMk cId="1985416392" sldId="265"/>
        </pc:sldMkLst>
      </pc:sldChg>
      <pc:sldChg chg="modSp mod modTransition">
        <pc:chgData name="Paul Cabb" userId="f55346da0e482988" providerId="LiveId" clId="{8998D450-4565-4317-B842-A72C35904AD9}" dt="2025-03-22T17:02:24.960" v="60" actId="20577"/>
        <pc:sldMkLst>
          <pc:docMk/>
          <pc:sldMk cId="674088929" sldId="266"/>
        </pc:sldMkLst>
        <pc:spChg chg="mod">
          <ac:chgData name="Paul Cabb" userId="f55346da0e482988" providerId="LiveId" clId="{8998D450-4565-4317-B842-A72C35904AD9}" dt="2025-03-22T17:02:24.960" v="60" actId="20577"/>
          <ac:spMkLst>
            <pc:docMk/>
            <pc:sldMk cId="674088929" sldId="266"/>
            <ac:spMk id="2" creationId="{A6B63688-ADA4-935B-666B-C679135FF741}"/>
          </ac:spMkLst>
        </pc:spChg>
        <pc:picChg chg="mod">
          <ac:chgData name="Paul Cabb" userId="f55346da0e482988" providerId="LiveId" clId="{8998D450-4565-4317-B842-A72C35904AD9}" dt="2025-03-22T17:02:19.843" v="55" actId="1076"/>
          <ac:picMkLst>
            <pc:docMk/>
            <pc:sldMk cId="674088929" sldId="266"/>
            <ac:picMk id="4" creationId="{AD723FE2-8220-4DED-86A5-7A8B8581E7C7}"/>
          </ac:picMkLst>
        </pc:picChg>
      </pc:sldChg>
      <pc:sldChg chg="modTransition">
        <pc:chgData name="Paul Cabb" userId="f55346da0e482988" providerId="LiveId" clId="{8998D450-4565-4317-B842-A72C35904AD9}" dt="2025-03-22T16:47:02.591" v="32"/>
        <pc:sldMkLst>
          <pc:docMk/>
          <pc:sldMk cId="1772073286" sldId="281"/>
        </pc:sldMkLst>
      </pc:sldChg>
      <pc:sldChg chg="modTransition">
        <pc:chgData name="Paul Cabb" userId="f55346da0e482988" providerId="LiveId" clId="{8998D450-4565-4317-B842-A72C35904AD9}" dt="2025-03-22T16:47:02.591" v="32"/>
        <pc:sldMkLst>
          <pc:docMk/>
          <pc:sldMk cId="2146371772" sldId="283"/>
        </pc:sldMkLst>
      </pc:sldChg>
      <pc:sldChg chg="modTransition">
        <pc:chgData name="Paul Cabb" userId="f55346da0e482988" providerId="LiveId" clId="{8998D450-4565-4317-B842-A72C35904AD9}" dt="2025-03-22T16:47:02.591" v="32"/>
        <pc:sldMkLst>
          <pc:docMk/>
          <pc:sldMk cId="3997773568" sldId="289"/>
        </pc:sldMkLst>
      </pc:sldChg>
      <pc:sldChg chg="modTransition">
        <pc:chgData name="Paul Cabb" userId="f55346da0e482988" providerId="LiveId" clId="{8998D450-4565-4317-B842-A72C35904AD9}" dt="2025-03-22T16:47:02.591" v="32"/>
        <pc:sldMkLst>
          <pc:docMk/>
          <pc:sldMk cId="3925803341" sldId="290"/>
        </pc:sldMkLst>
      </pc:sldChg>
      <pc:sldChg chg="modTransition">
        <pc:chgData name="Paul Cabb" userId="f55346da0e482988" providerId="LiveId" clId="{8998D450-4565-4317-B842-A72C35904AD9}" dt="2025-03-22T16:47:02.591" v="32"/>
        <pc:sldMkLst>
          <pc:docMk/>
          <pc:sldMk cId="1587835701" sldId="291"/>
        </pc:sldMkLst>
      </pc:sldChg>
      <pc:sldChg chg="modTransition">
        <pc:chgData name="Paul Cabb" userId="f55346da0e482988" providerId="LiveId" clId="{8998D450-4565-4317-B842-A72C35904AD9}" dt="2025-03-22T16:47:02.591" v="32"/>
        <pc:sldMkLst>
          <pc:docMk/>
          <pc:sldMk cId="3869852828" sldId="310"/>
        </pc:sldMkLst>
      </pc:sldChg>
      <pc:sldChg chg="modTransition">
        <pc:chgData name="Paul Cabb" userId="f55346da0e482988" providerId="LiveId" clId="{8998D450-4565-4317-B842-A72C35904AD9}" dt="2025-03-22T16:47:02.591" v="32"/>
        <pc:sldMkLst>
          <pc:docMk/>
          <pc:sldMk cId="3613150511" sldId="414"/>
        </pc:sldMkLst>
      </pc:sldChg>
      <pc:sldChg chg="modTransition">
        <pc:chgData name="Paul Cabb" userId="f55346da0e482988" providerId="LiveId" clId="{8998D450-4565-4317-B842-A72C35904AD9}" dt="2025-03-22T16:47:02.591" v="32"/>
        <pc:sldMkLst>
          <pc:docMk/>
          <pc:sldMk cId="631245807" sldId="451"/>
        </pc:sldMkLst>
      </pc:sldChg>
      <pc:sldChg chg="modTransition">
        <pc:chgData name="Paul Cabb" userId="f55346da0e482988" providerId="LiveId" clId="{8998D450-4565-4317-B842-A72C35904AD9}" dt="2025-03-22T16:47:02.591" v="32"/>
        <pc:sldMkLst>
          <pc:docMk/>
          <pc:sldMk cId="3868754452" sldId="495"/>
        </pc:sldMkLst>
      </pc:sldChg>
      <pc:sldChg chg="modTransition">
        <pc:chgData name="Paul Cabb" userId="f55346da0e482988" providerId="LiveId" clId="{8998D450-4565-4317-B842-A72C35904AD9}" dt="2025-03-22T16:47:02.591" v="32"/>
        <pc:sldMkLst>
          <pc:docMk/>
          <pc:sldMk cId="2013491779" sldId="496"/>
        </pc:sldMkLst>
      </pc:sldChg>
      <pc:sldChg chg="modTransition">
        <pc:chgData name="Paul Cabb" userId="f55346da0e482988" providerId="LiveId" clId="{8998D450-4565-4317-B842-A72C35904AD9}" dt="2025-03-22T16:47:02.591" v="32"/>
        <pc:sldMkLst>
          <pc:docMk/>
          <pc:sldMk cId="1168850626" sldId="498"/>
        </pc:sldMkLst>
      </pc:sldChg>
      <pc:sldChg chg="modTransition">
        <pc:chgData name="Paul Cabb" userId="f55346da0e482988" providerId="LiveId" clId="{8998D450-4565-4317-B842-A72C35904AD9}" dt="2025-03-22T16:47:02.591" v="32"/>
        <pc:sldMkLst>
          <pc:docMk/>
          <pc:sldMk cId="2352698265" sldId="502"/>
        </pc:sldMkLst>
      </pc:sldChg>
      <pc:sldChg chg="modTransition">
        <pc:chgData name="Paul Cabb" userId="f55346da0e482988" providerId="LiveId" clId="{8998D450-4565-4317-B842-A72C35904AD9}" dt="2025-03-22T16:47:02.591" v="32"/>
        <pc:sldMkLst>
          <pc:docMk/>
          <pc:sldMk cId="3700827066" sldId="503"/>
        </pc:sldMkLst>
      </pc:sldChg>
      <pc:sldChg chg="modTransition">
        <pc:chgData name="Paul Cabb" userId="f55346da0e482988" providerId="LiveId" clId="{8998D450-4565-4317-B842-A72C35904AD9}" dt="2025-03-22T16:47:02.591" v="32"/>
        <pc:sldMkLst>
          <pc:docMk/>
          <pc:sldMk cId="100383895" sldId="504"/>
        </pc:sldMkLst>
      </pc:sldChg>
      <pc:sldChg chg="modTransition">
        <pc:chgData name="Paul Cabb" userId="f55346da0e482988" providerId="LiveId" clId="{8998D450-4565-4317-B842-A72C35904AD9}" dt="2025-03-22T16:47:02.591" v="32"/>
        <pc:sldMkLst>
          <pc:docMk/>
          <pc:sldMk cId="690843770" sldId="506"/>
        </pc:sldMkLst>
      </pc:sldChg>
      <pc:sldChg chg="modTransition">
        <pc:chgData name="Paul Cabb" userId="f55346da0e482988" providerId="LiveId" clId="{8998D450-4565-4317-B842-A72C35904AD9}" dt="2025-03-22T16:47:02.591" v="32"/>
        <pc:sldMkLst>
          <pc:docMk/>
          <pc:sldMk cId="4054031475" sldId="507"/>
        </pc:sldMkLst>
      </pc:sldChg>
      <pc:sldChg chg="modTransition">
        <pc:chgData name="Paul Cabb" userId="f55346da0e482988" providerId="LiveId" clId="{8998D450-4565-4317-B842-A72C35904AD9}" dt="2025-03-22T16:47:02.591" v="32"/>
        <pc:sldMkLst>
          <pc:docMk/>
          <pc:sldMk cId="3309642713" sldId="508"/>
        </pc:sldMkLst>
      </pc:sldChg>
      <pc:sldChg chg="modTransition">
        <pc:chgData name="Paul Cabb" userId="f55346da0e482988" providerId="LiveId" clId="{8998D450-4565-4317-B842-A72C35904AD9}" dt="2025-03-22T16:47:02.591" v="32"/>
        <pc:sldMkLst>
          <pc:docMk/>
          <pc:sldMk cId="578029725" sldId="509"/>
        </pc:sldMkLst>
      </pc:sldChg>
      <pc:sldChg chg="modTransition">
        <pc:chgData name="Paul Cabb" userId="f55346da0e482988" providerId="LiveId" clId="{8998D450-4565-4317-B842-A72C35904AD9}" dt="2025-03-22T16:47:02.591" v="32"/>
        <pc:sldMkLst>
          <pc:docMk/>
          <pc:sldMk cId="3735050848" sldId="510"/>
        </pc:sldMkLst>
      </pc:sldChg>
      <pc:sldChg chg="modTransition">
        <pc:chgData name="Paul Cabb" userId="f55346da0e482988" providerId="LiveId" clId="{8998D450-4565-4317-B842-A72C35904AD9}" dt="2025-03-22T16:47:02.591" v="32"/>
        <pc:sldMkLst>
          <pc:docMk/>
          <pc:sldMk cId="575631134" sldId="550"/>
        </pc:sldMkLst>
      </pc:sldChg>
      <pc:sldChg chg="modTransition">
        <pc:chgData name="Paul Cabb" userId="f55346da0e482988" providerId="LiveId" clId="{8998D450-4565-4317-B842-A72C35904AD9}" dt="2025-03-22T16:47:02.591" v="32"/>
        <pc:sldMkLst>
          <pc:docMk/>
          <pc:sldMk cId="293987518" sldId="555"/>
        </pc:sldMkLst>
      </pc:sldChg>
      <pc:sldChg chg="modTransition">
        <pc:chgData name="Paul Cabb" userId="f55346da0e482988" providerId="LiveId" clId="{8998D450-4565-4317-B842-A72C35904AD9}" dt="2025-03-22T16:47:02.591" v="32"/>
        <pc:sldMkLst>
          <pc:docMk/>
          <pc:sldMk cId="3197934508" sldId="556"/>
        </pc:sldMkLst>
      </pc:sldChg>
      <pc:sldChg chg="modTransition">
        <pc:chgData name="Paul Cabb" userId="f55346da0e482988" providerId="LiveId" clId="{8998D450-4565-4317-B842-A72C35904AD9}" dt="2025-03-22T16:47:02.591" v="32"/>
        <pc:sldMkLst>
          <pc:docMk/>
          <pc:sldMk cId="158659188" sldId="557"/>
        </pc:sldMkLst>
      </pc:sldChg>
      <pc:sldChg chg="del">
        <pc:chgData name="Paul Cabb" userId="f55346da0e482988" providerId="LiveId" clId="{8998D450-4565-4317-B842-A72C35904AD9}" dt="2025-03-22T16:43:25.556" v="25" actId="2696"/>
        <pc:sldMkLst>
          <pc:docMk/>
          <pc:sldMk cId="2295780105" sldId="558"/>
        </pc:sldMkLst>
      </pc:sldChg>
      <pc:sldChg chg="modTransition">
        <pc:chgData name="Paul Cabb" userId="f55346da0e482988" providerId="LiveId" clId="{8998D450-4565-4317-B842-A72C35904AD9}" dt="2025-03-22T16:47:02.591" v="32"/>
        <pc:sldMkLst>
          <pc:docMk/>
          <pc:sldMk cId="4179280774" sldId="559"/>
        </pc:sldMkLst>
      </pc:sldChg>
      <pc:sldChg chg="modTransition">
        <pc:chgData name="Paul Cabb" userId="f55346da0e482988" providerId="LiveId" clId="{8998D450-4565-4317-B842-A72C35904AD9}" dt="2025-03-22T16:47:02.591" v="32"/>
        <pc:sldMkLst>
          <pc:docMk/>
          <pc:sldMk cId="3976878260" sldId="560"/>
        </pc:sldMkLst>
      </pc:sldChg>
      <pc:sldChg chg="modTransition">
        <pc:chgData name="Paul Cabb" userId="f55346da0e482988" providerId="LiveId" clId="{8998D450-4565-4317-B842-A72C35904AD9}" dt="2025-03-22T16:47:02.591" v="32"/>
        <pc:sldMkLst>
          <pc:docMk/>
          <pc:sldMk cId="1728708601" sldId="561"/>
        </pc:sldMkLst>
      </pc:sldChg>
      <pc:sldChg chg="modTransition">
        <pc:chgData name="Paul Cabb" userId="f55346da0e482988" providerId="LiveId" clId="{8998D450-4565-4317-B842-A72C35904AD9}" dt="2025-03-22T16:47:02.591" v="32"/>
        <pc:sldMkLst>
          <pc:docMk/>
          <pc:sldMk cId="3145463870" sldId="562"/>
        </pc:sldMkLst>
      </pc:sldChg>
      <pc:sldChg chg="modTransition">
        <pc:chgData name="Paul Cabb" userId="f55346da0e482988" providerId="LiveId" clId="{8998D450-4565-4317-B842-A72C35904AD9}" dt="2025-03-22T16:47:02.591" v="32"/>
        <pc:sldMkLst>
          <pc:docMk/>
          <pc:sldMk cId="1323386048" sldId="563"/>
        </pc:sldMkLst>
      </pc:sldChg>
      <pc:sldChg chg="addSp modSp mod modTransition">
        <pc:chgData name="Paul Cabb" userId="f55346da0e482988" providerId="LiveId" clId="{8998D450-4565-4317-B842-A72C35904AD9}" dt="2025-03-22T16:47:02.591" v="32"/>
        <pc:sldMkLst>
          <pc:docMk/>
          <pc:sldMk cId="2269730447" sldId="564"/>
        </pc:sldMkLst>
        <pc:spChg chg="add mod">
          <ac:chgData name="Paul Cabb" userId="f55346da0e482988" providerId="LiveId" clId="{8998D450-4565-4317-B842-A72C35904AD9}" dt="2025-03-22T16:42:49.837" v="24" actId="1076"/>
          <ac:spMkLst>
            <pc:docMk/>
            <pc:sldMk cId="2269730447" sldId="564"/>
            <ac:spMk id="5" creationId="{F9E9DB1C-F0FC-84A3-7CFD-1598D77DD675}"/>
          </ac:spMkLst>
        </pc:spChg>
      </pc:sldChg>
      <pc:sldChg chg="modTransition">
        <pc:chgData name="Paul Cabb" userId="f55346da0e482988" providerId="LiveId" clId="{8998D450-4565-4317-B842-A72C35904AD9}" dt="2025-03-22T16:47:02.591" v="32"/>
        <pc:sldMkLst>
          <pc:docMk/>
          <pc:sldMk cId="3835003421" sldId="565"/>
        </pc:sldMkLst>
      </pc:sldChg>
      <pc:sldMasterChg chg="modTransition modSldLayout">
        <pc:chgData name="Paul Cabb" userId="f55346da0e482988" providerId="LiveId" clId="{8998D450-4565-4317-B842-A72C35904AD9}" dt="2025-03-22T16:47:02.591" v="32"/>
        <pc:sldMasterMkLst>
          <pc:docMk/>
          <pc:sldMasterMk cId="127915396" sldId="2147483696"/>
        </pc:sldMasterMkLst>
        <pc:sldLayoutChg chg="modTransition">
          <pc:chgData name="Paul Cabb" userId="f55346da0e482988" providerId="LiveId" clId="{8998D450-4565-4317-B842-A72C35904AD9}" dt="2025-03-22T16:47:02.591" v="32"/>
          <pc:sldLayoutMkLst>
            <pc:docMk/>
            <pc:sldMasterMk cId="127915396" sldId="2147483696"/>
            <pc:sldLayoutMk cId="3883017627" sldId="2147483697"/>
          </pc:sldLayoutMkLst>
        </pc:sldLayoutChg>
        <pc:sldLayoutChg chg="modTransition">
          <pc:chgData name="Paul Cabb" userId="f55346da0e482988" providerId="LiveId" clId="{8998D450-4565-4317-B842-A72C35904AD9}" dt="2025-03-22T16:47:02.591" v="32"/>
          <pc:sldLayoutMkLst>
            <pc:docMk/>
            <pc:sldMasterMk cId="127915396" sldId="2147483696"/>
            <pc:sldLayoutMk cId="1516523722" sldId="2147483698"/>
          </pc:sldLayoutMkLst>
        </pc:sldLayoutChg>
        <pc:sldLayoutChg chg="modTransition">
          <pc:chgData name="Paul Cabb" userId="f55346da0e482988" providerId="LiveId" clId="{8998D450-4565-4317-B842-A72C35904AD9}" dt="2025-03-22T16:47:02.591" v="32"/>
          <pc:sldLayoutMkLst>
            <pc:docMk/>
            <pc:sldMasterMk cId="127915396" sldId="2147483696"/>
            <pc:sldLayoutMk cId="3338614479" sldId="2147483699"/>
          </pc:sldLayoutMkLst>
        </pc:sldLayoutChg>
        <pc:sldLayoutChg chg="modTransition">
          <pc:chgData name="Paul Cabb" userId="f55346da0e482988" providerId="LiveId" clId="{8998D450-4565-4317-B842-A72C35904AD9}" dt="2025-03-22T16:47:02.591" v="32"/>
          <pc:sldLayoutMkLst>
            <pc:docMk/>
            <pc:sldMasterMk cId="127915396" sldId="2147483696"/>
            <pc:sldLayoutMk cId="686142591" sldId="2147483700"/>
          </pc:sldLayoutMkLst>
        </pc:sldLayoutChg>
        <pc:sldLayoutChg chg="modTransition">
          <pc:chgData name="Paul Cabb" userId="f55346da0e482988" providerId="LiveId" clId="{8998D450-4565-4317-B842-A72C35904AD9}" dt="2025-03-22T16:47:02.591" v="32"/>
          <pc:sldLayoutMkLst>
            <pc:docMk/>
            <pc:sldMasterMk cId="127915396" sldId="2147483696"/>
            <pc:sldLayoutMk cId="3139050790" sldId="2147483701"/>
          </pc:sldLayoutMkLst>
        </pc:sldLayoutChg>
        <pc:sldLayoutChg chg="modTransition">
          <pc:chgData name="Paul Cabb" userId="f55346da0e482988" providerId="LiveId" clId="{8998D450-4565-4317-B842-A72C35904AD9}" dt="2025-03-22T16:47:02.591" v="32"/>
          <pc:sldLayoutMkLst>
            <pc:docMk/>
            <pc:sldMasterMk cId="127915396" sldId="2147483696"/>
            <pc:sldLayoutMk cId="2010785163" sldId="2147483702"/>
          </pc:sldLayoutMkLst>
        </pc:sldLayoutChg>
        <pc:sldLayoutChg chg="modTransition">
          <pc:chgData name="Paul Cabb" userId="f55346da0e482988" providerId="LiveId" clId="{8998D450-4565-4317-B842-A72C35904AD9}" dt="2025-03-22T16:47:02.591" v="32"/>
          <pc:sldLayoutMkLst>
            <pc:docMk/>
            <pc:sldMasterMk cId="127915396" sldId="2147483696"/>
            <pc:sldLayoutMk cId="3961821403" sldId="2147483703"/>
          </pc:sldLayoutMkLst>
        </pc:sldLayoutChg>
        <pc:sldLayoutChg chg="modTransition">
          <pc:chgData name="Paul Cabb" userId="f55346da0e482988" providerId="LiveId" clId="{8998D450-4565-4317-B842-A72C35904AD9}" dt="2025-03-22T16:47:02.591" v="32"/>
          <pc:sldLayoutMkLst>
            <pc:docMk/>
            <pc:sldMasterMk cId="127915396" sldId="2147483696"/>
            <pc:sldLayoutMk cId="2211741053" sldId="2147483704"/>
          </pc:sldLayoutMkLst>
        </pc:sldLayoutChg>
        <pc:sldLayoutChg chg="modTransition">
          <pc:chgData name="Paul Cabb" userId="f55346da0e482988" providerId="LiveId" clId="{8998D450-4565-4317-B842-A72C35904AD9}" dt="2025-03-22T16:47:02.591" v="32"/>
          <pc:sldLayoutMkLst>
            <pc:docMk/>
            <pc:sldMasterMk cId="127915396" sldId="2147483696"/>
            <pc:sldLayoutMk cId="4271772579" sldId="2147483705"/>
          </pc:sldLayoutMkLst>
        </pc:sldLayoutChg>
        <pc:sldLayoutChg chg="modTransition">
          <pc:chgData name="Paul Cabb" userId="f55346da0e482988" providerId="LiveId" clId="{8998D450-4565-4317-B842-A72C35904AD9}" dt="2025-03-22T16:47:02.591" v="32"/>
          <pc:sldLayoutMkLst>
            <pc:docMk/>
            <pc:sldMasterMk cId="127915396" sldId="2147483696"/>
            <pc:sldLayoutMk cId="3031279130" sldId="2147483706"/>
          </pc:sldLayoutMkLst>
        </pc:sldLayoutChg>
        <pc:sldLayoutChg chg="modTransition">
          <pc:chgData name="Paul Cabb" userId="f55346da0e482988" providerId="LiveId" clId="{8998D450-4565-4317-B842-A72C35904AD9}" dt="2025-03-22T16:47:02.591" v="32"/>
          <pc:sldLayoutMkLst>
            <pc:docMk/>
            <pc:sldMasterMk cId="127915396" sldId="2147483696"/>
            <pc:sldLayoutMk cId="2476443251" sldId="2147483707"/>
          </pc:sldLayoutMkLst>
        </pc:sldLayoutChg>
        <pc:sldLayoutChg chg="modTransition">
          <pc:chgData name="Paul Cabb" userId="f55346da0e482988" providerId="LiveId" clId="{8998D450-4565-4317-B842-A72C35904AD9}" dt="2025-03-22T16:47:02.591" v="32"/>
          <pc:sldLayoutMkLst>
            <pc:docMk/>
            <pc:sldMasterMk cId="127915396" sldId="2147483696"/>
            <pc:sldLayoutMk cId="2583078454" sldId="2147483708"/>
          </pc:sldLayoutMkLst>
        </pc:sldLayoutChg>
        <pc:sldLayoutChg chg="modTransition">
          <pc:chgData name="Paul Cabb" userId="f55346da0e482988" providerId="LiveId" clId="{8998D450-4565-4317-B842-A72C35904AD9}" dt="2025-03-22T16:47:02.591" v="32"/>
          <pc:sldLayoutMkLst>
            <pc:docMk/>
            <pc:sldMasterMk cId="127915396" sldId="2147483696"/>
            <pc:sldLayoutMk cId="898318156" sldId="2147483709"/>
          </pc:sldLayoutMkLst>
        </pc:sldLayoutChg>
        <pc:sldLayoutChg chg="modTransition">
          <pc:chgData name="Paul Cabb" userId="f55346da0e482988" providerId="LiveId" clId="{8998D450-4565-4317-B842-A72C35904AD9}" dt="2025-03-22T16:47:02.591" v="32"/>
          <pc:sldLayoutMkLst>
            <pc:docMk/>
            <pc:sldMasterMk cId="127915396" sldId="2147483696"/>
            <pc:sldLayoutMk cId="1933425536" sldId="2147483710"/>
          </pc:sldLayoutMkLst>
        </pc:sldLayoutChg>
        <pc:sldLayoutChg chg="modTransition">
          <pc:chgData name="Paul Cabb" userId="f55346da0e482988" providerId="LiveId" clId="{8998D450-4565-4317-B842-A72C35904AD9}" dt="2025-03-22T16:47:02.591" v="32"/>
          <pc:sldLayoutMkLst>
            <pc:docMk/>
            <pc:sldMasterMk cId="127915396" sldId="2147483696"/>
            <pc:sldLayoutMk cId="1085495484" sldId="2147483711"/>
          </pc:sldLayoutMkLst>
        </pc:sldLayoutChg>
        <pc:sldLayoutChg chg="modTransition">
          <pc:chgData name="Paul Cabb" userId="f55346da0e482988" providerId="LiveId" clId="{8998D450-4565-4317-B842-A72C35904AD9}" dt="2025-03-22T16:47:02.591" v="32"/>
          <pc:sldLayoutMkLst>
            <pc:docMk/>
            <pc:sldMasterMk cId="127915396" sldId="2147483696"/>
            <pc:sldLayoutMk cId="4221223530" sldId="2147483712"/>
          </pc:sldLayoutMkLst>
        </pc:sldLayoutChg>
        <pc:sldLayoutChg chg="modTransition">
          <pc:chgData name="Paul Cabb" userId="f55346da0e482988" providerId="LiveId" clId="{8998D450-4565-4317-B842-A72C35904AD9}" dt="2025-03-22T16:47:02.591" v="32"/>
          <pc:sldLayoutMkLst>
            <pc:docMk/>
            <pc:sldMasterMk cId="127915396" sldId="2147483696"/>
            <pc:sldLayoutMk cId="2563738075" sldId="2147483713"/>
          </pc:sldLayoutMkLst>
        </pc:sldLayoutChg>
        <pc:sldLayoutChg chg="modTransition">
          <pc:chgData name="Paul Cabb" userId="f55346da0e482988" providerId="LiveId" clId="{8998D450-4565-4317-B842-A72C35904AD9}" dt="2025-03-22T16:47:02.591" v="32"/>
          <pc:sldLayoutMkLst>
            <pc:docMk/>
            <pc:sldMasterMk cId="127915396" sldId="2147483696"/>
            <pc:sldLayoutMk cId="2524335475" sldId="2147483714"/>
          </pc:sldLayoutMkLst>
        </pc:sldLayoutChg>
        <pc:sldLayoutChg chg="modTransition">
          <pc:chgData name="Paul Cabb" userId="f55346da0e482988" providerId="LiveId" clId="{8998D450-4565-4317-B842-A72C35904AD9}" dt="2025-03-22T16:47:02.591" v="32"/>
          <pc:sldLayoutMkLst>
            <pc:docMk/>
            <pc:sldMasterMk cId="127915396" sldId="2147483696"/>
            <pc:sldLayoutMk cId="4172541697" sldId="2147483715"/>
          </pc:sldLayoutMkLst>
        </pc:sldLayoutChg>
        <pc:sldLayoutChg chg="modTransition">
          <pc:chgData name="Paul Cabb" userId="f55346da0e482988" providerId="LiveId" clId="{8998D450-4565-4317-B842-A72C35904AD9}" dt="2025-03-22T16:47:02.591" v="32"/>
          <pc:sldLayoutMkLst>
            <pc:docMk/>
            <pc:sldMasterMk cId="127915396" sldId="2147483696"/>
            <pc:sldLayoutMk cId="1955203386" sldId="2147483716"/>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3883017627"/>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1516523722"/>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3338614479"/>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17CA14E-3B3E-41D6-9F56-33AEDD558222}" type="datetimeFigureOut">
              <a:rPr lang="en-GB" smtClean="0"/>
              <a:t>22/03/2025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686142591"/>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17CA14E-3B3E-41D6-9F56-33AEDD558222}" type="datetimeFigureOut">
              <a:rPr lang="en-GB" smtClean="0"/>
              <a:t>22/03/2025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3139050790"/>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2010785163"/>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3961821403"/>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2211741053"/>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17CA14E-3B3E-41D6-9F56-33AEDD558222}" type="datetimeFigureOut">
              <a:rPr lang="en-GB" smtClean="0"/>
              <a:t>22/03/2025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4271772579"/>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17CA14E-3B3E-41D6-9F56-33AEDD558222}" type="datetimeFigureOut">
              <a:rPr lang="en-GB" smtClean="0"/>
              <a:t>22/03/2025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3031279130"/>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2476443251"/>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583078454"/>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898318156"/>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1933425536"/>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1085495484"/>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4221223530"/>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7CA14E-3B3E-41D6-9F56-33AEDD558222}" type="datetimeFigureOut">
              <a:rPr lang="en-GB" smtClean="0"/>
              <a:t>22/03/2025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15ABD6-F57E-466D-846F-06AE8B593BF0}" type="slidenum">
              <a:rPr lang="en-GB" smtClean="0"/>
              <a:t>‹#›</a:t>
            </a:fld>
            <a:endParaRPr lang="en-GB"/>
          </a:p>
        </p:txBody>
      </p:sp>
    </p:spTree>
    <p:extLst>
      <p:ext uri="{BB962C8B-B14F-4D97-AF65-F5344CB8AC3E}">
        <p14:creationId xmlns:p14="http://schemas.microsoft.com/office/powerpoint/2010/main" val="2563738075"/>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CC8FE21-4B79-46A0-A2D5-AA64AFC61971}"/>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AF248368-1908-4FA2-8871-C97A5210E96D}"/>
              </a:ext>
            </a:extLst>
          </p:cNvPr>
          <p:cNvSpPr>
            <a:spLocks noGrp="1"/>
          </p:cNvSpPr>
          <p:nvPr>
            <p:ph type="title" hasCustomPrompt="1"/>
          </p:nvPr>
        </p:nvSpPr>
        <p:spPr>
          <a:xfrm>
            <a:off x="1527519" y="1443655"/>
            <a:ext cx="4143555" cy="1536580"/>
          </a:xfrm>
        </p:spPr>
        <p:txBody>
          <a:bodyPr rtlCol="0"/>
          <a:lstStyle>
            <a:lvl1pPr>
              <a:defRPr/>
            </a:lvl1pPr>
          </a:lstStyle>
          <a:p>
            <a:pPr rtl="0"/>
            <a:r>
              <a:rPr lang="en-GB" noProof="0"/>
              <a:t>SECTION</a:t>
            </a:r>
            <a:br>
              <a:rPr lang="en-GB" noProof="0"/>
            </a:br>
            <a:r>
              <a:rPr lang="en-GB" noProof="0"/>
              <a:t>DIVIDER SLIDE</a:t>
            </a:r>
          </a:p>
        </p:txBody>
      </p:sp>
      <p:sp>
        <p:nvSpPr>
          <p:cNvPr id="4" name="Date Placeholder 3">
            <a:extLst>
              <a:ext uri="{FF2B5EF4-FFF2-40B4-BE49-F238E27FC236}">
                <a16:creationId xmlns:a16="http://schemas.microsoft.com/office/drawing/2014/main" id="{D269E74E-E12F-474D-8520-0AAEE930510D}"/>
              </a:ext>
            </a:extLst>
          </p:cNvPr>
          <p:cNvSpPr>
            <a:spLocks noGrp="1"/>
          </p:cNvSpPr>
          <p:nvPr>
            <p:ph type="dt" sz="half" idx="10"/>
          </p:nvPr>
        </p:nvSpPr>
        <p:spPr/>
        <p:txBody>
          <a:bodyPr rtlCol="0"/>
          <a:lstStyle/>
          <a:p>
            <a:pPr rtl="0"/>
            <a:fld id="{5E87C5A9-315A-484F-BF93-0CBD06996031}" type="datetime1">
              <a:rPr lang="en-GB" noProof="0" smtClean="0"/>
              <a:t>22/03/2025</a:t>
            </a:fld>
            <a:endParaRPr lang="en-GB" noProof="0"/>
          </a:p>
        </p:txBody>
      </p:sp>
      <p:sp>
        <p:nvSpPr>
          <p:cNvPr id="5" name="Footer Placeholder 4">
            <a:extLst>
              <a:ext uri="{FF2B5EF4-FFF2-40B4-BE49-F238E27FC236}">
                <a16:creationId xmlns:a16="http://schemas.microsoft.com/office/drawing/2014/main" id="{B9568C84-3A49-4E3F-B2E7-4CE5D636B8CB}"/>
              </a:ext>
            </a:extLst>
          </p:cNvPr>
          <p:cNvSpPr>
            <a:spLocks noGrp="1"/>
          </p:cNvSpPr>
          <p:nvPr>
            <p:ph type="ftr" sz="quarter" idx="11"/>
          </p:nvPr>
        </p:nvSpPr>
        <p:spPr/>
        <p:txBody>
          <a:bodyPr rtlCol="0"/>
          <a:lstStyle/>
          <a:p>
            <a:pPr rtl="0"/>
            <a:r>
              <a:rPr lang="en-GB" noProof="0"/>
              <a:t>Presentation Title</a:t>
            </a:r>
          </a:p>
        </p:txBody>
      </p:sp>
      <p:sp>
        <p:nvSpPr>
          <p:cNvPr id="6" name="Slide Number Placeholder 5">
            <a:extLst>
              <a:ext uri="{FF2B5EF4-FFF2-40B4-BE49-F238E27FC236}">
                <a16:creationId xmlns:a16="http://schemas.microsoft.com/office/drawing/2014/main" id="{A0980AB7-46B3-4911-A879-10A547487050}"/>
              </a:ext>
            </a:extLst>
          </p:cNvPr>
          <p:cNvSpPr>
            <a:spLocks noGrp="1"/>
          </p:cNvSpPr>
          <p:nvPr>
            <p:ph type="sldNum" sz="quarter" idx="12"/>
          </p:nvPr>
        </p:nvSpPr>
        <p:spPr/>
        <p:txBody>
          <a:bodyPr rtlCol="0"/>
          <a:lstStyle/>
          <a:p>
            <a:pPr rtl="0"/>
            <a:fld id="{95CBEC59-7FF9-4688-98DF-89832A0C9025}" type="slidenum">
              <a:rPr lang="en-GB" noProof="0" smtClean="0"/>
              <a:t>‹#›</a:t>
            </a:fld>
            <a:endParaRPr lang="en-GB" noProof="0"/>
          </a:p>
        </p:txBody>
      </p:sp>
      <p:sp>
        <p:nvSpPr>
          <p:cNvPr id="9" name="Rectangle 8">
            <a:extLst>
              <a:ext uri="{FF2B5EF4-FFF2-40B4-BE49-F238E27FC236}">
                <a16:creationId xmlns:a16="http://schemas.microsoft.com/office/drawing/2014/main" id="{56D751D1-0AE0-4B49-A19D-74CA71D2C096}"/>
              </a:ext>
            </a:extLst>
          </p:cNvPr>
          <p:cNvSpPr/>
          <p:nvPr userDrawn="1"/>
        </p:nvSpPr>
        <p:spPr>
          <a:xfrm>
            <a:off x="1285167" y="1684524"/>
            <a:ext cx="72000" cy="9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D4D4EAA8-8E55-45C3-BD00-531D549BB77D}"/>
              </a:ext>
            </a:extLst>
          </p:cNvPr>
          <p:cNvCxnSpPr/>
          <p:nvPr userDrawn="1"/>
        </p:nvCxnSpPr>
        <p:spPr>
          <a:xfrm>
            <a:off x="1666741" y="2882481"/>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126D1C29-9D03-4CB6-B17E-D7DC93295F21}"/>
              </a:ext>
            </a:extLst>
          </p:cNvPr>
          <p:cNvSpPr>
            <a:spLocks noGrp="1"/>
          </p:cNvSpPr>
          <p:nvPr>
            <p:ph type="subTitle" idx="13" hasCustomPrompt="1"/>
          </p:nvPr>
        </p:nvSpPr>
        <p:spPr>
          <a:xfrm>
            <a:off x="1527519" y="3023127"/>
            <a:ext cx="4143555" cy="692595"/>
          </a:xfrm>
        </p:spPr>
        <p:txBody>
          <a:bodyPr rtlCol="0">
            <a:normAutofit/>
          </a:bodyPr>
          <a:lstStyle>
            <a:lvl1pPr marL="0" indent="0" algn="l">
              <a:buNone/>
              <a:defRPr sz="2500" b="1" i="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Slide Subtitle</a:t>
            </a:r>
          </a:p>
        </p:txBody>
      </p:sp>
      <p:cxnSp>
        <p:nvCxnSpPr>
          <p:cNvPr id="13" name="Straight Connector 12">
            <a:extLst>
              <a:ext uri="{FF2B5EF4-FFF2-40B4-BE49-F238E27FC236}">
                <a16:creationId xmlns:a16="http://schemas.microsoft.com/office/drawing/2014/main" id="{F83713E2-6BCF-4CEB-A9B2-A0F540060B9B}"/>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557CF87C-3640-450C-B0F1-EAD216661178}"/>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8" name="Straight Connector 17">
            <a:extLst>
              <a:ext uri="{FF2B5EF4-FFF2-40B4-BE49-F238E27FC236}">
                <a16:creationId xmlns:a16="http://schemas.microsoft.com/office/drawing/2014/main" id="{DB2A467A-5EC5-4E43-861E-F15D1E487F6D}"/>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FCDC761-E078-4116-B4FD-B0C88CDEB3DB}"/>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4335475"/>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FC33DF7-D0A2-49E4-BF1D-6DC097E62DC5}"/>
              </a:ext>
            </a:extLst>
          </p:cNvPr>
          <p:cNvSpPr/>
          <p:nvPr userDrawn="1"/>
        </p:nvSpPr>
        <p:spPr>
          <a:xfrm>
            <a:off x="0" y="0"/>
            <a:ext cx="12192000" cy="6858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CBEF872A-3B4F-4F8E-9C76-EEF7A4FEA4D3}"/>
              </a:ext>
            </a:extLst>
          </p:cNvPr>
          <p:cNvSpPr>
            <a:spLocks noGrp="1"/>
          </p:cNvSpPr>
          <p:nvPr>
            <p:ph type="title" hasCustomPrompt="1"/>
          </p:nvPr>
        </p:nvSpPr>
        <p:spPr>
          <a:xfrm>
            <a:off x="1519351" y="652069"/>
            <a:ext cx="3490800" cy="2390931"/>
          </a:xfrm>
        </p:spPr>
        <p:txBody>
          <a:bodyPr rtlCol="0" anchor="b">
            <a:noAutofit/>
          </a:bodyPr>
          <a:lstStyle>
            <a:lvl1pPr>
              <a:defRPr sz="4000"/>
            </a:lvl1pPr>
          </a:lstStyle>
          <a:p>
            <a:pPr rtl="0"/>
            <a:r>
              <a:rPr lang="en-GB" noProof="0"/>
              <a:t>PICTURE</a:t>
            </a:r>
            <a:br>
              <a:rPr lang="en-GB" noProof="0"/>
            </a:br>
            <a:r>
              <a:rPr lang="en-GB" noProof="0"/>
              <a:t>WITH</a:t>
            </a:r>
            <a:br>
              <a:rPr lang="en-GB" noProof="0"/>
            </a:br>
            <a:r>
              <a:rPr lang="en-GB" noProof="0"/>
              <a:t>CAPTION</a:t>
            </a:r>
            <a:br>
              <a:rPr lang="en-GB" noProof="0"/>
            </a:br>
            <a:r>
              <a:rPr lang="en-GB" noProof="0"/>
              <a:t>SLIDE</a:t>
            </a:r>
          </a:p>
        </p:txBody>
      </p:sp>
      <p:sp>
        <p:nvSpPr>
          <p:cNvPr id="3" name="Picture Placeholder 2">
            <a:extLst>
              <a:ext uri="{FF2B5EF4-FFF2-40B4-BE49-F238E27FC236}">
                <a16:creationId xmlns:a16="http://schemas.microsoft.com/office/drawing/2014/main" id="{8625F378-E3B6-430E-A0C8-CEF68EC34867}"/>
              </a:ext>
            </a:extLst>
          </p:cNvPr>
          <p:cNvSpPr>
            <a:spLocks noGrp="1"/>
          </p:cNvSpPr>
          <p:nvPr>
            <p:ph type="pic" idx="1"/>
          </p:nvPr>
        </p:nvSpPr>
        <p:spPr>
          <a:xfrm>
            <a:off x="5231566" y="0"/>
            <a:ext cx="5231567" cy="6857999"/>
          </a:xfrm>
          <a:solidFill>
            <a:schemeClr val="bg1">
              <a:alpha val="35000"/>
            </a:schemeClr>
          </a:solidFill>
        </p:spPr>
        <p:txBody>
          <a:bodyPr rtlCol="0" anchor="ctr" anchorCtr="0">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a:extLst>
              <a:ext uri="{FF2B5EF4-FFF2-40B4-BE49-F238E27FC236}">
                <a16:creationId xmlns:a16="http://schemas.microsoft.com/office/drawing/2014/main" id="{3109A766-AE6E-4EE0-BBA9-267550F4669F}"/>
              </a:ext>
            </a:extLst>
          </p:cNvPr>
          <p:cNvSpPr>
            <a:spLocks noGrp="1"/>
          </p:cNvSpPr>
          <p:nvPr>
            <p:ph type="body" sz="half" idx="2"/>
          </p:nvPr>
        </p:nvSpPr>
        <p:spPr>
          <a:xfrm>
            <a:off x="1519351" y="3283710"/>
            <a:ext cx="3490800" cy="2439988"/>
          </a:xfrm>
        </p:spPr>
        <p:txBody>
          <a:bodyPr rtlCol="0">
            <a:normAutofit/>
          </a:bodyPr>
          <a:lstStyle>
            <a:lvl1pPr marL="0" indent="0">
              <a:buNone/>
              <a:defRPr lang="en-US" sz="2500" b="1" i="0" kern="1200" dirty="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90000"/>
              </a:lnSpc>
              <a:spcBef>
                <a:spcPts val="1000"/>
              </a:spcBef>
              <a:buFont typeface="Arial" panose="020B0604020202020204" pitchFamily="34" charset="0"/>
              <a:buNone/>
            </a:pPr>
            <a:r>
              <a:rPr lang="en-GB" noProof="0"/>
              <a:t>Click to edit Master text styles</a:t>
            </a:r>
          </a:p>
        </p:txBody>
      </p:sp>
      <p:sp>
        <p:nvSpPr>
          <p:cNvPr id="5" name="Date Placeholder 4">
            <a:extLst>
              <a:ext uri="{FF2B5EF4-FFF2-40B4-BE49-F238E27FC236}">
                <a16:creationId xmlns:a16="http://schemas.microsoft.com/office/drawing/2014/main" id="{E93FA4ED-DF34-437A-A3DD-C590456AE163}"/>
              </a:ext>
            </a:extLst>
          </p:cNvPr>
          <p:cNvSpPr>
            <a:spLocks noGrp="1"/>
          </p:cNvSpPr>
          <p:nvPr>
            <p:ph type="dt" sz="half" idx="10"/>
          </p:nvPr>
        </p:nvSpPr>
        <p:spPr/>
        <p:txBody>
          <a:bodyPr rtlCol="0"/>
          <a:lstStyle/>
          <a:p>
            <a:pPr rtl="0"/>
            <a:fld id="{982431F8-E731-4408-A5AE-3E3DF9B2D3B9}" type="datetime1">
              <a:rPr lang="en-GB" noProof="0" smtClean="0"/>
              <a:t>22/03/2025</a:t>
            </a:fld>
            <a:endParaRPr lang="en-GB" noProof="0"/>
          </a:p>
        </p:txBody>
      </p:sp>
      <p:sp>
        <p:nvSpPr>
          <p:cNvPr id="6" name="Footer Placeholder 5">
            <a:extLst>
              <a:ext uri="{FF2B5EF4-FFF2-40B4-BE49-F238E27FC236}">
                <a16:creationId xmlns:a16="http://schemas.microsoft.com/office/drawing/2014/main" id="{96BE8EAD-D127-4320-BE56-300A24125695}"/>
              </a:ext>
            </a:extLst>
          </p:cNvPr>
          <p:cNvSpPr>
            <a:spLocks noGrp="1"/>
          </p:cNvSpPr>
          <p:nvPr>
            <p:ph type="ftr" sz="quarter" idx="11"/>
          </p:nvPr>
        </p:nvSpPr>
        <p:spPr/>
        <p:txBody>
          <a:bodyPr rtlCol="0"/>
          <a:lstStyle/>
          <a:p>
            <a:pPr rtl="0"/>
            <a:r>
              <a:rPr lang="en-GB" noProof="0"/>
              <a:t>Presentation Title</a:t>
            </a:r>
          </a:p>
        </p:txBody>
      </p:sp>
      <p:sp>
        <p:nvSpPr>
          <p:cNvPr id="7" name="Slide Number Placeholder 6">
            <a:extLst>
              <a:ext uri="{FF2B5EF4-FFF2-40B4-BE49-F238E27FC236}">
                <a16:creationId xmlns:a16="http://schemas.microsoft.com/office/drawing/2014/main" id="{79BD6BD1-5229-4162-9050-A799C1123007}"/>
              </a:ext>
            </a:extLst>
          </p:cNvPr>
          <p:cNvSpPr>
            <a:spLocks noGrp="1"/>
          </p:cNvSpPr>
          <p:nvPr>
            <p:ph type="sldNum" sz="quarter" idx="12"/>
          </p:nvPr>
        </p:nvSpPr>
        <p:spPr/>
        <p:txBody>
          <a:bodyPr rtlCol="0"/>
          <a:lstStyle/>
          <a:p>
            <a:pPr rtl="0"/>
            <a:fld id="{95CBEC59-7FF9-4688-98DF-89832A0C9025}" type="slidenum">
              <a:rPr lang="en-GB" noProof="0" smtClean="0"/>
              <a:t>‹#›</a:t>
            </a:fld>
            <a:endParaRPr lang="en-GB" noProof="0"/>
          </a:p>
        </p:txBody>
      </p:sp>
      <p:sp>
        <p:nvSpPr>
          <p:cNvPr id="9" name="Rectangle 8">
            <a:extLst>
              <a:ext uri="{FF2B5EF4-FFF2-40B4-BE49-F238E27FC236}">
                <a16:creationId xmlns:a16="http://schemas.microsoft.com/office/drawing/2014/main" id="{841F678A-2BA4-4866-BA2B-804BAFA272E6}"/>
              </a:ext>
            </a:extLst>
          </p:cNvPr>
          <p:cNvSpPr/>
          <p:nvPr userDrawn="1"/>
        </p:nvSpPr>
        <p:spPr>
          <a:xfrm>
            <a:off x="1277838" y="837332"/>
            <a:ext cx="72843" cy="20426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cxnSp>
        <p:nvCxnSpPr>
          <p:cNvPr id="10" name="Straight Connector 9">
            <a:extLst>
              <a:ext uri="{FF2B5EF4-FFF2-40B4-BE49-F238E27FC236}">
                <a16:creationId xmlns:a16="http://schemas.microsoft.com/office/drawing/2014/main" id="{B37F503C-8741-4170-AB97-2F028D895E60}"/>
              </a:ext>
            </a:extLst>
          </p:cNvPr>
          <p:cNvCxnSpPr/>
          <p:nvPr userDrawn="1"/>
        </p:nvCxnSpPr>
        <p:spPr>
          <a:xfrm>
            <a:off x="1659413" y="3169769"/>
            <a:ext cx="630936"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A339F42-187E-423E-888A-A223C1B2E02E}"/>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5">
            <a:extLst>
              <a:ext uri="{FF2B5EF4-FFF2-40B4-BE49-F238E27FC236}">
                <a16:creationId xmlns:a16="http://schemas.microsoft.com/office/drawing/2014/main" id="{3156C8BB-DCB4-4A6F-9463-81442ECFAE6D}"/>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3" name="Straight Connector 12">
            <a:extLst>
              <a:ext uri="{FF2B5EF4-FFF2-40B4-BE49-F238E27FC236}">
                <a16:creationId xmlns:a16="http://schemas.microsoft.com/office/drawing/2014/main" id="{943ED311-FC15-4C06-8B1C-5C57F3F9A786}"/>
              </a:ext>
            </a:extLst>
          </p:cNvPr>
          <p:cNvCxnSpPr>
            <a:cxnSpLocks/>
          </p:cNvCxnSpPr>
          <p:nvPr userDrawn="1"/>
        </p:nvCxnSpPr>
        <p:spPr>
          <a:xfrm>
            <a:off x="0" y="6168360"/>
            <a:ext cx="176479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46941A3-2F65-4CFA-8EEF-AB50FBB6660E}"/>
              </a:ext>
            </a:extLst>
          </p:cNvPr>
          <p:cNvCxnSpPr>
            <a:cxnSpLocks/>
          </p:cNvCxnSpPr>
          <p:nvPr userDrawn="1"/>
        </p:nvCxnSpPr>
        <p:spPr>
          <a:xfrm rot="16200000">
            <a:off x="11384397" y="6579108"/>
            <a:ext cx="557784"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2541697"/>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4F6DA-C141-44B8-A3D2-B717A87A83C8}"/>
              </a:ext>
            </a:extLst>
          </p:cNvPr>
          <p:cNvSpPr>
            <a:spLocks noGrp="1"/>
          </p:cNvSpPr>
          <p:nvPr>
            <p:ph type="title" hasCustomPrompt="1"/>
          </p:nvPr>
        </p:nvSpPr>
        <p:spPr>
          <a:xfrm>
            <a:off x="1698820" y="4537309"/>
            <a:ext cx="9384760" cy="915873"/>
          </a:xfrm>
        </p:spPr>
        <p:txBody>
          <a:bodyPr rtlCol="0" anchor="b">
            <a:normAutofit/>
          </a:bodyPr>
          <a:lstStyle>
            <a:lvl1pPr>
              <a:defRPr sz="4000">
                <a:gradFill>
                  <a:gsLst>
                    <a:gs pos="0">
                      <a:schemeClr val="bg2"/>
                    </a:gs>
                    <a:gs pos="100000">
                      <a:schemeClr val="accent1"/>
                    </a:gs>
                  </a:gsLst>
                  <a:lin ang="0" scaled="1"/>
                </a:gradFill>
              </a:defRPr>
            </a:lvl1pPr>
          </a:lstStyle>
          <a:p>
            <a:pPr rtl="0"/>
            <a:r>
              <a:rPr lang="en-GB" noProof="0"/>
              <a:t>SECTION DIVIDER SLIDE</a:t>
            </a:r>
          </a:p>
        </p:txBody>
      </p:sp>
      <p:sp>
        <p:nvSpPr>
          <p:cNvPr id="19" name="Rectangle 18">
            <a:extLst>
              <a:ext uri="{FF2B5EF4-FFF2-40B4-BE49-F238E27FC236}">
                <a16:creationId xmlns:a16="http://schemas.microsoft.com/office/drawing/2014/main" id="{2ABAA4CC-3D2B-49F9-B077-001CA4738B89}"/>
              </a:ext>
            </a:extLst>
          </p:cNvPr>
          <p:cNvSpPr/>
          <p:nvPr userDrawn="1"/>
        </p:nvSpPr>
        <p:spPr>
          <a:xfrm>
            <a:off x="0" y="0"/>
            <a:ext cx="12192000" cy="4446000"/>
          </a:xfrm>
          <a:prstGeom prst="rect">
            <a:avLst/>
          </a:prstGeom>
          <a:gradFill flip="none" rotWithShape="1">
            <a:gsLst>
              <a:gs pos="0">
                <a:schemeClr val="bg2">
                  <a:alpha val="85000"/>
                </a:schemeClr>
              </a:gs>
              <a:gs pos="100000">
                <a:schemeClr val="accent1">
                  <a:alpha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Date Placeholder 3">
            <a:extLst>
              <a:ext uri="{FF2B5EF4-FFF2-40B4-BE49-F238E27FC236}">
                <a16:creationId xmlns:a16="http://schemas.microsoft.com/office/drawing/2014/main" id="{B3702D73-8A0A-45AB-A4F6-F8D00BF25845}"/>
              </a:ext>
            </a:extLst>
          </p:cNvPr>
          <p:cNvSpPr>
            <a:spLocks noGrp="1"/>
          </p:cNvSpPr>
          <p:nvPr>
            <p:ph type="dt" sz="half" idx="10"/>
          </p:nvPr>
        </p:nvSpPr>
        <p:spPr/>
        <p:txBody>
          <a:bodyPr rtlCol="0"/>
          <a:lstStyle/>
          <a:p>
            <a:pPr rtl="0"/>
            <a:fld id="{8C631A7E-0CAA-4504-99D4-6ECAB75DE338}" type="datetime1">
              <a:rPr lang="en-GB" noProof="0" smtClean="0"/>
              <a:t>22/03/2025</a:t>
            </a:fld>
            <a:endParaRPr lang="en-GB" noProof="0"/>
          </a:p>
        </p:txBody>
      </p:sp>
      <p:sp>
        <p:nvSpPr>
          <p:cNvPr id="5" name="Footer Placeholder 4">
            <a:extLst>
              <a:ext uri="{FF2B5EF4-FFF2-40B4-BE49-F238E27FC236}">
                <a16:creationId xmlns:a16="http://schemas.microsoft.com/office/drawing/2014/main" id="{1AABD5BA-639F-449E-A055-BE79772AE949}"/>
              </a:ext>
            </a:extLst>
          </p:cNvPr>
          <p:cNvSpPr>
            <a:spLocks noGrp="1"/>
          </p:cNvSpPr>
          <p:nvPr>
            <p:ph type="ftr" sz="quarter" idx="11"/>
          </p:nvPr>
        </p:nvSpPr>
        <p:spPr>
          <a:xfrm>
            <a:off x="1698819" y="6159402"/>
            <a:ext cx="2616158" cy="384202"/>
          </a:xfrm>
        </p:spPr>
        <p:txBody>
          <a:bodyPr rtlCol="0"/>
          <a:lstStyle>
            <a:lvl1pPr>
              <a:defRPr>
                <a:solidFill>
                  <a:schemeClr val="accent1"/>
                </a:solidFill>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3BB626F1-D33A-4FC7-A75F-B53331D9D527}"/>
              </a:ext>
            </a:extLst>
          </p:cNvPr>
          <p:cNvSpPr>
            <a:spLocks noGrp="1"/>
          </p:cNvSpPr>
          <p:nvPr>
            <p:ph type="sldNum" sz="quarter" idx="12"/>
          </p:nvPr>
        </p:nvSpPr>
        <p:spPr/>
        <p:txBody>
          <a:bodyPr rtlCol="0"/>
          <a:lstStyle>
            <a:lvl1pPr>
              <a:defRPr>
                <a:solidFill>
                  <a:schemeClr val="accent1"/>
                </a:solidFill>
              </a:defRPr>
            </a:lvl1pPr>
          </a:lstStyle>
          <a:p>
            <a:pPr rtl="0"/>
            <a:fld id="{95CBEC59-7FF9-4688-98DF-89832A0C9025}" type="slidenum">
              <a:rPr lang="en-GB" noProof="0" smtClean="0"/>
              <a:pPr/>
              <a:t>‹#›</a:t>
            </a:fld>
            <a:endParaRPr lang="en-GB" noProof="0"/>
          </a:p>
        </p:txBody>
      </p:sp>
      <p:cxnSp>
        <p:nvCxnSpPr>
          <p:cNvPr id="12" name="Straight Connector 11">
            <a:extLst>
              <a:ext uri="{FF2B5EF4-FFF2-40B4-BE49-F238E27FC236}">
                <a16:creationId xmlns:a16="http://schemas.microsoft.com/office/drawing/2014/main" id="{75E0C289-2BC1-4B83-96F5-C1B9E010D027}"/>
              </a:ext>
            </a:extLst>
          </p:cNvPr>
          <p:cNvCxnSpPr>
            <a:cxnSpLocks/>
          </p:cNvCxnSpPr>
          <p:nvPr userDrawn="1"/>
        </p:nvCxnSpPr>
        <p:spPr>
          <a:xfrm>
            <a:off x="11190767" y="800959"/>
            <a:ext cx="1001233"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Text Placeholder 15">
            <a:extLst>
              <a:ext uri="{FF2B5EF4-FFF2-40B4-BE49-F238E27FC236}">
                <a16:creationId xmlns:a16="http://schemas.microsoft.com/office/drawing/2014/main" id="{5F65E082-5015-4DA2-9655-AE200511FDBE}"/>
              </a:ext>
            </a:extLst>
          </p:cNvPr>
          <p:cNvSpPr>
            <a:spLocks noGrp="1"/>
          </p:cNvSpPr>
          <p:nvPr>
            <p:ph type="body" sz="quarter" idx="14" hasCustomPrompt="1"/>
          </p:nvPr>
        </p:nvSpPr>
        <p:spPr>
          <a:xfrm>
            <a:off x="11083583" y="837333"/>
            <a:ext cx="610772" cy="328893"/>
          </a:xfrm>
        </p:spPr>
        <p:txBody>
          <a:bodyPr rtlCol="0">
            <a:normAutofit/>
          </a:bodyPr>
          <a:lstStyle>
            <a:lvl1pPr marL="0" indent="0" algn="l">
              <a:buNone/>
              <a:defRPr sz="1200" i="1">
                <a:solidFill>
                  <a:schemeClr val="tx2"/>
                </a:solidFill>
              </a:defRPr>
            </a:lvl1pPr>
          </a:lstStyle>
          <a:p>
            <a:pPr lvl="0" rtl="0"/>
            <a:r>
              <a:rPr lang="en-GB" noProof="0"/>
              <a:t>20XX</a:t>
            </a:r>
          </a:p>
        </p:txBody>
      </p:sp>
      <p:cxnSp>
        <p:nvCxnSpPr>
          <p:cNvPr id="14" name="Straight Connector 13">
            <a:extLst>
              <a:ext uri="{FF2B5EF4-FFF2-40B4-BE49-F238E27FC236}">
                <a16:creationId xmlns:a16="http://schemas.microsoft.com/office/drawing/2014/main" id="{5CB5B0FB-5693-42A3-BD99-CA01387F8DFE}"/>
              </a:ext>
            </a:extLst>
          </p:cNvPr>
          <p:cNvCxnSpPr>
            <a:cxnSpLocks/>
          </p:cNvCxnSpPr>
          <p:nvPr userDrawn="1"/>
        </p:nvCxnSpPr>
        <p:spPr>
          <a:xfrm rot="16200000">
            <a:off x="11384397" y="6579108"/>
            <a:ext cx="55778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E2523DB2-F162-4E92-B6E1-B5E87D5D8ACF}"/>
              </a:ext>
            </a:extLst>
          </p:cNvPr>
          <p:cNvSpPr/>
          <p:nvPr userDrawn="1"/>
        </p:nvSpPr>
        <p:spPr>
          <a:xfrm>
            <a:off x="1283369" y="4914000"/>
            <a:ext cx="72000" cy="1944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0" name="Text Placeholder 2">
            <a:extLst>
              <a:ext uri="{FF2B5EF4-FFF2-40B4-BE49-F238E27FC236}">
                <a16:creationId xmlns:a16="http://schemas.microsoft.com/office/drawing/2014/main" id="{316CC9B7-E806-4C95-96A5-EEEEBB4E99A0}"/>
              </a:ext>
            </a:extLst>
          </p:cNvPr>
          <p:cNvSpPr>
            <a:spLocks noGrp="1"/>
          </p:cNvSpPr>
          <p:nvPr>
            <p:ph type="body" idx="1" hasCustomPrompt="1"/>
          </p:nvPr>
        </p:nvSpPr>
        <p:spPr>
          <a:xfrm>
            <a:off x="1698820" y="5702936"/>
            <a:ext cx="9384760" cy="526936"/>
          </a:xfrm>
        </p:spPr>
        <p:txBody>
          <a:bodyPr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2500" b="1" i="0" kern="1200" dirty="0" smtClean="0">
                <a:solidFill>
                  <a:schemeClr val="accent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Section Subtitle</a:t>
            </a:r>
          </a:p>
        </p:txBody>
      </p:sp>
      <p:cxnSp>
        <p:nvCxnSpPr>
          <p:cNvPr id="21" name="Straight Connector 20">
            <a:extLst>
              <a:ext uri="{FF2B5EF4-FFF2-40B4-BE49-F238E27FC236}">
                <a16:creationId xmlns:a16="http://schemas.microsoft.com/office/drawing/2014/main" id="{595F7760-B839-4F89-B618-3371C8B08414}"/>
              </a:ext>
            </a:extLst>
          </p:cNvPr>
          <p:cNvCxnSpPr/>
          <p:nvPr userDrawn="1"/>
        </p:nvCxnSpPr>
        <p:spPr>
          <a:xfrm>
            <a:off x="1838883" y="5560637"/>
            <a:ext cx="6309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5203386"/>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4.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3.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17CA14E-3B3E-41D6-9F56-33AEDD558222}" type="datetimeFigureOut">
              <a:rPr lang="en-GB" smtClean="0"/>
              <a:t>22/03/2025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915ABD6-F57E-466D-846F-06AE8B593BF0}" type="slidenum">
              <a:rPr lang="en-GB" smtClean="0"/>
              <a:t>‹#›</a:t>
            </a:fld>
            <a:endParaRPr lang="en-GB"/>
          </a:p>
        </p:txBody>
      </p:sp>
    </p:spTree>
    <p:extLst>
      <p:ext uri="{BB962C8B-B14F-4D97-AF65-F5344CB8AC3E}">
        <p14:creationId xmlns:p14="http://schemas.microsoft.com/office/powerpoint/2010/main" val="127915396"/>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Lst>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6.xml"/><Relationship Id="rId4" Type="http://schemas.openxmlformats.org/officeDocument/2006/relationships/image" Target="../media/image14.gif"/></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npr.org/"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www.sleepscotland.org/" TargetMode="External"/><Relationship Id="rId3" Type="http://schemas.openxmlformats.org/officeDocument/2006/relationships/hyperlink" Target="https://www.autism.org.uk/what-we-do/help-and-support" TargetMode="External"/><Relationship Id="rId7" Type="http://schemas.openxmlformats.org/officeDocument/2006/relationships/hyperlink" Target="https://www.scope.org.uk/advice-and-support/keeping-sleep-diary/" TargetMode="External"/><Relationship Id="rId2" Type="http://schemas.openxmlformats.org/officeDocument/2006/relationships/hyperlink" Target="https://www.autism.org.uk/advice-and-guidance/topics/physical-health/sleep/parents" TargetMode="External"/><Relationship Id="rId1" Type="http://schemas.openxmlformats.org/officeDocument/2006/relationships/slideLayout" Target="../slideLayouts/slideLayout7.xml"/><Relationship Id="rId6" Type="http://schemas.openxmlformats.org/officeDocument/2006/relationships/hyperlink" Target="https://www.scope.org.uk/support/services-directory/sleep-solutions" TargetMode="External"/><Relationship Id="rId5" Type="http://schemas.openxmlformats.org/officeDocument/2006/relationships/hyperlink" Target="https://cerebra.org.uk/get-advice-support/sleep-advice-service/" TargetMode="External"/><Relationship Id="rId4" Type="http://schemas.openxmlformats.org/officeDocument/2006/relationships/hyperlink" Target="https://www.autism.org.uk/services/autism-services-directory.aspx" TargetMode="External"/><Relationship Id="rId9" Type="http://schemas.openxmlformats.org/officeDocument/2006/relationships/hyperlink" Target="https://www.mind.org.uk/information-support/types-of-mental-health-problems/sleep-problem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g"/><Relationship Id="rId4" Type="http://schemas.openxmlformats.org/officeDocument/2006/relationships/image" Target="../media/image52.jpg"/></Relationships>
</file>

<file path=ppt/slides/_rels/slide28.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2.png"/><Relationship Id="rId7" Type="http://schemas.openxmlformats.org/officeDocument/2006/relationships/image" Target="../media/image55.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3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hyperlink" Target="https://www.bing.com/search?q=setting+boundaries+with+children&amp;cvid=9ff3051003d84596bcf9162c74df0617&amp;aqs=edge.4.0l9.8298j0j1&amp;pglt=41&amp;PC=ASTS&amp;first=11&amp;FORM=PERE"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1.jpg"/><Relationship Id="rId1" Type="http://schemas.openxmlformats.org/officeDocument/2006/relationships/slideLayout" Target="../slideLayouts/slideLayout8.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Jigsaw puzzles in plastic figures">
            <a:extLst>
              <a:ext uri="{FF2B5EF4-FFF2-40B4-BE49-F238E27FC236}">
                <a16:creationId xmlns:a16="http://schemas.microsoft.com/office/drawing/2014/main" id="{F3ED0C8D-EBB2-8DD5-60E8-EE99DDD434D8}"/>
              </a:ext>
            </a:extLst>
          </p:cNvPr>
          <p:cNvPicPr>
            <a:picLocks noChangeAspect="1"/>
          </p:cNvPicPr>
          <p:nvPr/>
        </p:nvPicPr>
        <p:blipFill rotWithShape="1">
          <a:blip r:embed="rId2"/>
          <a:srcRect l="21171" r="17330" b="4"/>
          <a:stretch/>
        </p:blipFill>
        <p:spPr>
          <a:xfrm>
            <a:off x="20" y="10"/>
            <a:ext cx="6095980" cy="6857990"/>
          </a:xfrm>
          <a:custGeom>
            <a:avLst/>
            <a:gdLst/>
            <a:ahLst/>
            <a:cxnLst/>
            <a:rect l="l" t="t" r="r" b="b"/>
            <a:pathLst>
              <a:path w="6096000" h="6858000">
                <a:moveTo>
                  <a:pt x="0" y="0"/>
                </a:moveTo>
                <a:lnTo>
                  <a:pt x="2758239" y="0"/>
                </a:lnTo>
                <a:lnTo>
                  <a:pt x="2916747" y="218181"/>
                </a:lnTo>
                <a:cubicBezTo>
                  <a:pt x="3525935" y="1023180"/>
                  <a:pt x="4281133" y="1818277"/>
                  <a:pt x="4839749" y="2631787"/>
                </a:cubicBezTo>
                <a:cubicBezTo>
                  <a:pt x="5571203" y="3696928"/>
                  <a:pt x="6122704" y="4799581"/>
                  <a:pt x="6095001" y="5672947"/>
                </a:cubicBezTo>
                <a:cubicBezTo>
                  <a:pt x="6083564" y="6040467"/>
                  <a:pt x="5972980" y="6348559"/>
                  <a:pt x="5792922" y="6612444"/>
                </a:cubicBezTo>
                <a:cubicBezTo>
                  <a:pt x="5755410" y="6667420"/>
                  <a:pt x="5714882" y="6720477"/>
                  <a:pt x="5671607" y="6771753"/>
                </a:cubicBezTo>
                <a:lnTo>
                  <a:pt x="5591643" y="6858000"/>
                </a:lnTo>
                <a:lnTo>
                  <a:pt x="0" y="6858000"/>
                </a:lnTo>
                <a:close/>
              </a:path>
            </a:pathLst>
          </a:custGeom>
        </p:spPr>
      </p:pic>
      <p:sp>
        <p:nvSpPr>
          <p:cNvPr id="2" name="Title 1"/>
          <p:cNvSpPr>
            <a:spLocks noGrp="1"/>
          </p:cNvSpPr>
          <p:nvPr>
            <p:ph type="ctrTitle"/>
          </p:nvPr>
        </p:nvSpPr>
        <p:spPr>
          <a:xfrm>
            <a:off x="4183340" y="521638"/>
            <a:ext cx="6169200" cy="1231439"/>
          </a:xfrm>
          <a:solidFill>
            <a:srgbClr val="6FA258"/>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Autofit/>
          </a:bodyPr>
          <a:lstStyle/>
          <a:p>
            <a:pPr algn="l"/>
            <a:r>
              <a:rPr lang="en-GB" sz="3600" b="1" dirty="0">
                <a:solidFill>
                  <a:schemeClr val="tx1"/>
                </a:solidFill>
              </a:rPr>
              <a:t>Supporting Your Child’s               Wellbeing and Happiness</a:t>
            </a:r>
          </a:p>
        </p:txBody>
      </p:sp>
      <p:sp>
        <p:nvSpPr>
          <p:cNvPr id="3" name="Subtitle 2"/>
          <p:cNvSpPr>
            <a:spLocks noGrp="1"/>
          </p:cNvSpPr>
          <p:nvPr>
            <p:ph type="subTitle" idx="1"/>
          </p:nvPr>
        </p:nvSpPr>
        <p:spPr>
          <a:xfrm>
            <a:off x="5807115" y="2037589"/>
            <a:ext cx="5904751" cy="2028375"/>
          </a:xfrm>
          <a:solidFill>
            <a:srgbClr val="CAED33"/>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t">
            <a:normAutofit/>
          </a:bodyPr>
          <a:lstStyle/>
          <a:p>
            <a:pPr algn="l"/>
            <a:r>
              <a:rPr lang="en-GB" b="1" dirty="0">
                <a:solidFill>
                  <a:schemeClr val="bg1">
                    <a:alpha val="70000"/>
                  </a:schemeClr>
                </a:solidFill>
              </a:rPr>
              <a:t>Parent Group Meeting</a:t>
            </a:r>
            <a:r>
              <a:rPr lang="en-GB" sz="2400" b="1" cap="none" dirty="0">
                <a:solidFill>
                  <a:schemeClr val="bg1">
                    <a:alpha val="70000"/>
                  </a:schemeClr>
                </a:solidFill>
              </a:rPr>
              <a:t>:</a:t>
            </a:r>
          </a:p>
          <a:p>
            <a:pPr algn="l"/>
            <a:r>
              <a:rPr lang="en-GB" sz="2400" b="1" cap="none" dirty="0">
                <a:solidFill>
                  <a:schemeClr val="bg1">
                    <a:alpha val="70000"/>
                  </a:schemeClr>
                </a:solidFill>
              </a:rPr>
              <a:t>Monday 31st March 2025 </a:t>
            </a:r>
          </a:p>
          <a:p>
            <a:pPr algn="l"/>
            <a:r>
              <a:rPr lang="en-GB" sz="2400" b="1" cap="none" dirty="0">
                <a:solidFill>
                  <a:schemeClr val="bg1">
                    <a:alpha val="70000"/>
                  </a:schemeClr>
                </a:solidFill>
              </a:rPr>
              <a:t>Social Eyes in partnership with                                                               Wickham Common Primary School</a:t>
            </a:r>
          </a:p>
          <a:p>
            <a:pPr algn="l"/>
            <a:endParaRPr lang="en-GB" b="1" dirty="0">
              <a:solidFill>
                <a:srgbClr val="FFFFFF">
                  <a:alpha val="70000"/>
                </a:srgbClr>
              </a:solidFill>
            </a:endParaRPr>
          </a:p>
        </p:txBody>
      </p:sp>
      <p:sp>
        <p:nvSpPr>
          <p:cNvPr id="5" name="Slide Number Placeholder 4">
            <a:extLst>
              <a:ext uri="{FF2B5EF4-FFF2-40B4-BE49-F238E27FC236}">
                <a16:creationId xmlns:a16="http://schemas.microsoft.com/office/drawing/2014/main" id="{77A2FB41-ED2E-0CF2-051F-23B5BE76DC08}"/>
              </a:ext>
            </a:extLst>
          </p:cNvPr>
          <p:cNvSpPr>
            <a:spLocks noGrp="1"/>
          </p:cNvSpPr>
          <p:nvPr>
            <p:ph type="sldNum" sz="quarter" idx="12"/>
          </p:nvPr>
        </p:nvSpPr>
        <p:spPr/>
        <p:txBody>
          <a:bodyPr/>
          <a:lstStyle/>
          <a:p>
            <a:fld id="{EB927270-7278-4680-BEC1-B644A3393102}" type="slidenum">
              <a:rPr lang="en-GB" smtClean="0"/>
              <a:t>1</a:t>
            </a:fld>
            <a:endParaRPr lang="en-GB" dirty="0"/>
          </a:p>
        </p:txBody>
      </p:sp>
      <p:pic>
        <p:nvPicPr>
          <p:cNvPr id="7" name="Picture 6" descr="A close up of an eye&#10;&#10;Description automatically generated">
            <a:extLst>
              <a:ext uri="{FF2B5EF4-FFF2-40B4-BE49-F238E27FC236}">
                <a16:creationId xmlns:a16="http://schemas.microsoft.com/office/drawing/2014/main" id="{D14964AF-65F7-AE42-08E5-5A888D4CF3E9}"/>
              </a:ext>
            </a:extLst>
          </p:cNvPr>
          <p:cNvPicPr>
            <a:picLocks noChangeAspect="1"/>
          </p:cNvPicPr>
          <p:nvPr/>
        </p:nvPicPr>
        <p:blipFill>
          <a:blip r:embed="rId3"/>
          <a:stretch>
            <a:fillRect/>
          </a:stretch>
        </p:blipFill>
        <p:spPr>
          <a:xfrm>
            <a:off x="6157161" y="3914335"/>
            <a:ext cx="1964513" cy="130817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9" name="Picture 8">
            <a:extLst>
              <a:ext uri="{FF2B5EF4-FFF2-40B4-BE49-F238E27FC236}">
                <a16:creationId xmlns:a16="http://schemas.microsoft.com/office/drawing/2014/main" id="{0FFD168A-FCA4-D279-F327-2F83A1C49CDF}"/>
              </a:ext>
            </a:extLst>
          </p:cNvPr>
          <p:cNvPicPr>
            <a:picLocks noChangeAspect="1"/>
          </p:cNvPicPr>
          <p:nvPr/>
        </p:nvPicPr>
        <p:blipFill>
          <a:blip r:embed="rId4"/>
          <a:stretch>
            <a:fillRect/>
          </a:stretch>
        </p:blipFill>
        <p:spPr>
          <a:xfrm>
            <a:off x="7752401" y="4971777"/>
            <a:ext cx="4285333" cy="98040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214F-61ED-0EC9-73CB-06EA2F3EC43C}"/>
              </a:ext>
            </a:extLst>
          </p:cNvPr>
          <p:cNvSpPr>
            <a:spLocks noGrp="1"/>
          </p:cNvSpPr>
          <p:nvPr>
            <p:ph type="title"/>
          </p:nvPr>
        </p:nvSpPr>
        <p:spPr>
          <a:xfrm>
            <a:off x="4212731" y="3573929"/>
            <a:ext cx="6766405" cy="2008095"/>
          </a:xfr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b">
            <a:normAutofit fontScale="90000"/>
          </a:bodyPr>
          <a:lstStyle/>
          <a:p>
            <a:pPr algn="ctr"/>
            <a:r>
              <a:rPr lang="en-US" sz="4200" b="1" dirty="0">
                <a:solidFill>
                  <a:schemeClr val="bg1"/>
                </a:solidFill>
              </a:rPr>
              <a:t>It’s a tough job being a parent!!!</a:t>
            </a:r>
            <a:br>
              <a:rPr lang="en-US" sz="4200" b="1" dirty="0">
                <a:solidFill>
                  <a:schemeClr val="bg1"/>
                </a:solidFill>
              </a:rPr>
            </a:br>
            <a:r>
              <a:rPr lang="en-US" sz="4200" b="1" dirty="0">
                <a:solidFill>
                  <a:schemeClr val="bg1"/>
                </a:solidFill>
              </a:rPr>
              <a:t>You are amazing!!!</a:t>
            </a:r>
          </a:p>
        </p:txBody>
      </p:sp>
      <p:pic>
        <p:nvPicPr>
          <p:cNvPr id="1030" name="Picture 6" descr="friday GIF">
            <a:extLst>
              <a:ext uri="{FF2B5EF4-FFF2-40B4-BE49-F238E27FC236}">
                <a16:creationId xmlns:a16="http://schemas.microsoft.com/office/drawing/2014/main" id="{B9ACF216-54FC-68BD-896E-8347D3657D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35379" y="2942341"/>
            <a:ext cx="3493181" cy="2639683"/>
          </a:xfrm>
          <a:custGeom>
            <a:avLst/>
            <a:gdLst/>
            <a:ahLst/>
            <a:cxnLst/>
            <a:rect l="l" t="t" r="r" b="b"/>
            <a:pathLst>
              <a:path w="2028107" h="1916009">
                <a:moveTo>
                  <a:pt x="35370" y="0"/>
                </a:moveTo>
                <a:lnTo>
                  <a:pt x="1992737" y="0"/>
                </a:lnTo>
                <a:cubicBezTo>
                  <a:pt x="2012271" y="0"/>
                  <a:pt x="2028107" y="15836"/>
                  <a:pt x="2028107" y="35370"/>
                </a:cubicBezTo>
                <a:lnTo>
                  <a:pt x="2028107" y="1880639"/>
                </a:lnTo>
                <a:cubicBezTo>
                  <a:pt x="2028107" y="1900173"/>
                  <a:pt x="2012271" y="1916009"/>
                  <a:pt x="1992737" y="1916009"/>
                </a:cubicBezTo>
                <a:lnTo>
                  <a:pt x="35370" y="1916009"/>
                </a:lnTo>
                <a:cubicBezTo>
                  <a:pt x="15836" y="1916009"/>
                  <a:pt x="0" y="1900173"/>
                  <a:pt x="0" y="1880639"/>
                </a:cubicBezTo>
                <a:lnTo>
                  <a:pt x="0" y="35370"/>
                </a:lnTo>
                <a:cubicBezTo>
                  <a:pt x="0" y="15836"/>
                  <a:pt x="15836" y="0"/>
                  <a:pt x="35370" y="0"/>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FF43FCF3-022F-5F4D-4F64-6EB122D412E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92177" y="581296"/>
            <a:ext cx="3166299" cy="2657656"/>
          </a:xfrm>
          <a:custGeom>
            <a:avLst/>
            <a:gdLst/>
            <a:ahLst/>
            <a:cxnLst/>
            <a:rect l="l" t="t" r="r" b="b"/>
            <a:pathLst>
              <a:path w="2487175" h="2487175">
                <a:moveTo>
                  <a:pt x="67328" y="0"/>
                </a:moveTo>
                <a:lnTo>
                  <a:pt x="2419847" y="0"/>
                </a:lnTo>
                <a:cubicBezTo>
                  <a:pt x="2457031" y="0"/>
                  <a:pt x="2487175" y="30144"/>
                  <a:pt x="2487175" y="67328"/>
                </a:cubicBezTo>
                <a:lnTo>
                  <a:pt x="2487175" y="2419847"/>
                </a:lnTo>
                <a:cubicBezTo>
                  <a:pt x="2487175" y="2457031"/>
                  <a:pt x="2457031" y="2487175"/>
                  <a:pt x="2419847" y="2487175"/>
                </a:cubicBezTo>
                <a:lnTo>
                  <a:pt x="67328" y="2487175"/>
                </a:lnTo>
                <a:cubicBezTo>
                  <a:pt x="30144" y="2487175"/>
                  <a:pt x="0" y="2457031"/>
                  <a:pt x="0" y="2419847"/>
                </a:cubicBezTo>
                <a:lnTo>
                  <a:pt x="0" y="67328"/>
                </a:lnTo>
                <a:cubicBezTo>
                  <a:pt x="0" y="30144"/>
                  <a:pt x="30144" y="0"/>
                  <a:pt x="67328" y="0"/>
                </a:cubicBez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3A034EA7-0471-F16D-05C8-D7FC78BFB80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832214" y="581295"/>
            <a:ext cx="3277775" cy="2657655"/>
          </a:xfrm>
          <a:custGeom>
            <a:avLst/>
            <a:gdLst/>
            <a:ahLst/>
            <a:cxnLst/>
            <a:rect l="l" t="t" r="r" b="b"/>
            <a:pathLst>
              <a:path w="2028107" h="1916009">
                <a:moveTo>
                  <a:pt x="35370" y="0"/>
                </a:moveTo>
                <a:lnTo>
                  <a:pt x="1992737" y="0"/>
                </a:lnTo>
                <a:cubicBezTo>
                  <a:pt x="2012271" y="0"/>
                  <a:pt x="2028107" y="15836"/>
                  <a:pt x="2028107" y="35370"/>
                </a:cubicBezTo>
                <a:lnTo>
                  <a:pt x="2028107" y="1880639"/>
                </a:lnTo>
                <a:cubicBezTo>
                  <a:pt x="2028107" y="1900173"/>
                  <a:pt x="2012271" y="1916009"/>
                  <a:pt x="1992737" y="1916009"/>
                </a:cubicBezTo>
                <a:lnTo>
                  <a:pt x="35370" y="1916009"/>
                </a:lnTo>
                <a:cubicBezTo>
                  <a:pt x="15836" y="1916009"/>
                  <a:pt x="0" y="1900173"/>
                  <a:pt x="0" y="1880639"/>
                </a:cubicBezTo>
                <a:lnTo>
                  <a:pt x="0" y="35370"/>
                </a:lnTo>
                <a:cubicBezTo>
                  <a:pt x="0" y="15836"/>
                  <a:pt x="15836" y="0"/>
                  <a:pt x="35370"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93450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17C49D47-BB1A-058A-9638-F04C21DB60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445" b="10370"/>
          <a:stretch/>
        </p:blipFill>
        <p:spPr bwMode="auto">
          <a:xfrm>
            <a:off x="2656839" y="121919"/>
            <a:ext cx="8789109" cy="660810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4" name="Speech Bubble: Rectangle 3">
            <a:extLst>
              <a:ext uri="{FF2B5EF4-FFF2-40B4-BE49-F238E27FC236}">
                <a16:creationId xmlns:a16="http://schemas.microsoft.com/office/drawing/2014/main" id="{C4352E5E-2655-4020-8356-095D65E97662}"/>
              </a:ext>
            </a:extLst>
          </p:cNvPr>
          <p:cNvSpPr/>
          <p:nvPr/>
        </p:nvSpPr>
        <p:spPr>
          <a:xfrm>
            <a:off x="279400" y="1199076"/>
            <a:ext cx="1772920" cy="1838960"/>
          </a:xfrm>
          <a:prstGeom prst="wedgeRectCallout">
            <a:avLst>
              <a:gd name="adj1" fmla="val 140080"/>
              <a:gd name="adj2" fmla="val 24155"/>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10 Tips to support your child’s mental health </a:t>
            </a:r>
          </a:p>
        </p:txBody>
      </p:sp>
      <p:sp>
        <p:nvSpPr>
          <p:cNvPr id="5" name="TextBox 4">
            <a:extLst>
              <a:ext uri="{FF2B5EF4-FFF2-40B4-BE49-F238E27FC236}">
                <a16:creationId xmlns:a16="http://schemas.microsoft.com/office/drawing/2014/main" id="{F9E9DB1C-F0FC-84A3-7CFD-1598D77DD675}"/>
              </a:ext>
            </a:extLst>
          </p:cNvPr>
          <p:cNvSpPr txBox="1"/>
          <p:nvPr/>
        </p:nvSpPr>
        <p:spPr>
          <a:xfrm>
            <a:off x="340242" y="3641650"/>
            <a:ext cx="1568302" cy="646331"/>
          </a:xfrm>
          <a:prstGeom prst="rect">
            <a:avLst/>
          </a:prstGeom>
          <a:solidFill>
            <a:schemeClr val="accent2">
              <a:lumMod val="75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r>
              <a:rPr lang="en-GB" b="1" dirty="0"/>
              <a:t>Advice from CAMHS</a:t>
            </a:r>
          </a:p>
        </p:txBody>
      </p:sp>
    </p:spTree>
    <p:extLst>
      <p:ext uri="{BB962C8B-B14F-4D97-AF65-F5344CB8AC3E}">
        <p14:creationId xmlns:p14="http://schemas.microsoft.com/office/powerpoint/2010/main" val="2269730447"/>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5FB2F-1338-D225-B339-CFF6AFC20534}"/>
              </a:ext>
            </a:extLst>
          </p:cNvPr>
          <p:cNvSpPr>
            <a:spLocks noGrp="1"/>
          </p:cNvSpPr>
          <p:nvPr>
            <p:ph type="title"/>
          </p:nvPr>
        </p:nvSpPr>
        <p:spPr/>
        <p:txBody>
          <a:bodyPr/>
          <a:lstStyle/>
          <a:p>
            <a:r>
              <a:rPr lang="en-GB" dirty="0"/>
              <a:t>What does the media say about children’s anxiety?</a:t>
            </a:r>
          </a:p>
        </p:txBody>
      </p:sp>
      <p:sp>
        <p:nvSpPr>
          <p:cNvPr id="3" name="Content Placeholder 2">
            <a:extLst>
              <a:ext uri="{FF2B5EF4-FFF2-40B4-BE49-F238E27FC236}">
                <a16:creationId xmlns:a16="http://schemas.microsoft.com/office/drawing/2014/main" id="{22BB287E-804C-5511-4DDA-027D622BCC2F}"/>
              </a:ext>
            </a:extLst>
          </p:cNvPr>
          <p:cNvSpPr>
            <a:spLocks noGrp="1"/>
          </p:cNvSpPr>
          <p:nvPr>
            <p:ph idx="1"/>
          </p:nvPr>
        </p:nvSpPr>
        <p:spPr>
          <a:xfrm>
            <a:off x="1103312" y="2052918"/>
            <a:ext cx="10655600" cy="4195481"/>
          </a:xfrm>
        </p:spPr>
        <p:txBody>
          <a:bodyPr/>
          <a:lstStyle/>
          <a:p>
            <a:pPr marL="0" indent="0">
              <a:buNone/>
            </a:pPr>
            <a:r>
              <a:rPr lang="en-GB" sz="1600" b="0" i="0" dirty="0">
                <a:effectLst/>
                <a:latin typeface="NPRSerif"/>
              </a:rPr>
              <a:t>‘Parents are always worrying about their kids. Are they hungry? Are they cold? Are they happy? And it doesn't matter if those kids are 30 or 13 years old. Right now…the biggest concern about their kids younger than 18 is not drugs. It's not alcohol or teen pregnancy. It's mental health. A recent Pew survey finds that around 40% of parents are extremely or very worried their children might struggle with anxiety or depression.’  </a:t>
            </a:r>
            <a:r>
              <a:rPr lang="en-GB" sz="1600" b="0" i="0" dirty="0">
                <a:effectLst/>
                <a:latin typeface="NPRSerif"/>
                <a:hlinkClick r:id="rId2"/>
              </a:rPr>
              <a:t>www.npr.org</a:t>
            </a:r>
            <a:endParaRPr lang="en-GB" sz="1600" b="0" i="0" dirty="0">
              <a:effectLst/>
              <a:latin typeface="NPRSerif"/>
            </a:endParaRPr>
          </a:p>
          <a:p>
            <a:pPr marL="0" indent="0">
              <a:buNone/>
            </a:pPr>
            <a:r>
              <a:rPr lang="en-GB" sz="1800" b="0" i="1" dirty="0">
                <a:effectLst/>
                <a:latin typeface="GH Guardian Headline"/>
              </a:rPr>
              <a:t>‘He told me he had a ‘big tummy ache’                                                                                                                              and I knew it was anxiety-based’ The Guardian</a:t>
            </a:r>
          </a:p>
          <a:p>
            <a:pPr marL="0" indent="0">
              <a:buNone/>
            </a:pPr>
            <a:endParaRPr lang="en-GB" dirty="0"/>
          </a:p>
        </p:txBody>
      </p:sp>
      <p:pic>
        <p:nvPicPr>
          <p:cNvPr id="5" name="Picture 4">
            <a:extLst>
              <a:ext uri="{FF2B5EF4-FFF2-40B4-BE49-F238E27FC236}">
                <a16:creationId xmlns:a16="http://schemas.microsoft.com/office/drawing/2014/main" id="{1E486CF6-EB2B-C2E0-0386-1587483B2161}"/>
              </a:ext>
            </a:extLst>
          </p:cNvPr>
          <p:cNvPicPr>
            <a:picLocks noChangeAspect="1"/>
          </p:cNvPicPr>
          <p:nvPr/>
        </p:nvPicPr>
        <p:blipFill rotWithShape="1">
          <a:blip r:embed="rId3"/>
          <a:srcRect l="3194" t="27023" r="37758" b="4762"/>
          <a:stretch/>
        </p:blipFill>
        <p:spPr>
          <a:xfrm>
            <a:off x="6658791" y="3208834"/>
            <a:ext cx="4631871" cy="334436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2050" name="Picture 2">
            <a:extLst>
              <a:ext uri="{FF2B5EF4-FFF2-40B4-BE49-F238E27FC236}">
                <a16:creationId xmlns:a16="http://schemas.microsoft.com/office/drawing/2014/main" id="{06C9C63F-6453-A909-1EDF-1094FABB7F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3312" y="3947771"/>
            <a:ext cx="4631872" cy="260542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4406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594FC8B-8CD2-407F-94F1-9C71F5AEC2B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DBABC971-8D40-4A4F-AC60-28B9172789B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B9C04DC5-313B-4FE4-B868-5672A3764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791AE23E-90C9-4963-96E2-8DADBFC3BC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C5F93E90-4379-4AAC-B021-E5FA6D974AE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329FDD08-42D8-4AFF-90E5-5DAA5BC4CB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4A210C7-8E3C-B2B3-46EA-272E5E3E7D96}"/>
              </a:ext>
            </a:extLst>
          </p:cNvPr>
          <p:cNvSpPr>
            <a:spLocks noGrp="1"/>
          </p:cNvSpPr>
          <p:nvPr>
            <p:ph type="title"/>
          </p:nvPr>
        </p:nvSpPr>
        <p:spPr>
          <a:xfrm>
            <a:off x="242407" y="480986"/>
            <a:ext cx="4166510" cy="1622321"/>
          </a:xfr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t">
            <a:normAutofit/>
          </a:bodyPr>
          <a:lstStyle/>
          <a:p>
            <a:pPr>
              <a:lnSpc>
                <a:spcPct val="90000"/>
              </a:lnSpc>
            </a:pPr>
            <a:r>
              <a:rPr lang="en-US" sz="2600" b="1" dirty="0">
                <a:solidFill>
                  <a:schemeClr val="bg1"/>
                </a:solidFill>
              </a:rPr>
              <a:t>What do you think are the most common causes of anxiety in children?</a:t>
            </a:r>
          </a:p>
        </p:txBody>
      </p:sp>
      <p:sp>
        <p:nvSpPr>
          <p:cNvPr id="4" name="TextBox 3">
            <a:extLst>
              <a:ext uri="{FF2B5EF4-FFF2-40B4-BE49-F238E27FC236}">
                <a16:creationId xmlns:a16="http://schemas.microsoft.com/office/drawing/2014/main" id="{FE6178F5-A7C4-9A1A-966C-5ACFCE73942E}"/>
              </a:ext>
            </a:extLst>
          </p:cNvPr>
          <p:cNvSpPr txBox="1"/>
          <p:nvPr/>
        </p:nvSpPr>
        <p:spPr>
          <a:xfrm>
            <a:off x="242408" y="2713704"/>
            <a:ext cx="4933918" cy="3785419"/>
          </a:xfrm>
          <a:prstGeom prst="rect">
            <a:avLst/>
          </a:prstGeom>
        </p:spPr>
        <p:txBody>
          <a:bodyPr vert="horz" lIns="91440" tIns="45720" rIns="91440" bIns="45720" rtlCol="0">
            <a:normAutofit/>
          </a:bodyPr>
          <a:lstStyle/>
          <a:p>
            <a:pPr>
              <a:spcBef>
                <a:spcPts val="1000"/>
              </a:spcBef>
              <a:buClr>
                <a:schemeClr val="accent5">
                  <a:lumMod val="60000"/>
                  <a:lumOff val="40000"/>
                </a:schemeClr>
              </a:buClr>
              <a:buSzPct val="80000"/>
              <a:buFont typeface="Wingdings 3" charset="2"/>
              <a:buChar char=""/>
            </a:pPr>
            <a:r>
              <a:rPr lang="en-US" b="1" dirty="0">
                <a:effectLst/>
                <a:latin typeface="+mj-lt"/>
                <a:ea typeface="+mj-ea"/>
                <a:cs typeface="+mj-cs"/>
              </a:rPr>
              <a:t>It's normal for children to feel worried or anxious from time to time. For example, when they're starting school or nursery, or moving to a new area.</a:t>
            </a:r>
          </a:p>
          <a:p>
            <a:pPr>
              <a:spcBef>
                <a:spcPts val="1000"/>
              </a:spcBef>
              <a:buClr>
                <a:schemeClr val="accent5">
                  <a:lumMod val="60000"/>
                  <a:lumOff val="40000"/>
                </a:schemeClr>
              </a:buClr>
              <a:buSzPct val="80000"/>
              <a:buFont typeface="Wingdings 3" charset="2"/>
              <a:buChar char=""/>
            </a:pPr>
            <a:r>
              <a:rPr lang="en-US" b="1" dirty="0">
                <a:effectLst/>
                <a:latin typeface="+mj-lt"/>
                <a:ea typeface="+mj-ea"/>
                <a:cs typeface="+mj-cs"/>
              </a:rPr>
              <a:t>But for some children, anxiety affects their behaviour and thoughts every day. It can interfere with their school, home and social life.</a:t>
            </a:r>
          </a:p>
        </p:txBody>
      </p:sp>
      <p:sp>
        <p:nvSpPr>
          <p:cNvPr id="22" name="Freeform 31">
            <a:extLst>
              <a:ext uri="{FF2B5EF4-FFF2-40B4-BE49-F238E27FC236}">
                <a16:creationId xmlns:a16="http://schemas.microsoft.com/office/drawing/2014/main" id="{D6CEF2A9-EF08-4FB3-AFFB-C5F77AB6E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4" name="Rectangle 23">
            <a:extLst>
              <a:ext uri="{FF2B5EF4-FFF2-40B4-BE49-F238E27FC236}">
                <a16:creationId xmlns:a16="http://schemas.microsoft.com/office/drawing/2014/main" id="{4109C3C2-C0A8-4559-8462-8007573DF4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3992" y="0"/>
            <a:ext cx="609842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5">
            <a:extLst>
              <a:ext uri="{FF2B5EF4-FFF2-40B4-BE49-F238E27FC236}">
                <a16:creationId xmlns:a16="http://schemas.microsoft.com/office/drawing/2014/main" id="{4C535542-B72A-4DE0-BE5A-5EA00508C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pic>
        <p:nvPicPr>
          <p:cNvPr id="5" name="Picture 4" descr="Cartoon person with brown hair and a question mark&#10;&#10;Description automatically generated">
            <a:extLst>
              <a:ext uri="{FF2B5EF4-FFF2-40B4-BE49-F238E27FC236}">
                <a16:creationId xmlns:a16="http://schemas.microsoft.com/office/drawing/2014/main" id="{2F1AF355-B878-627F-7B3F-3FC2481916F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222" t="2286" r="4692" b="11238"/>
          <a:stretch/>
        </p:blipFill>
        <p:spPr bwMode="auto">
          <a:xfrm>
            <a:off x="6582829" y="647698"/>
            <a:ext cx="4472215" cy="5562601"/>
          </a:xfrm>
          <a:prstGeom prst="rect">
            <a:avLst/>
          </a:prstGeom>
          <a:noFill/>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11DF0705-615B-4CF3-A16F-8C14680D8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4537370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079" name="Picture 307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081" name="Picture 308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083" name="Oval 308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085" name="Picture 308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87" name="Picture 308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089" name="Rectangle 308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3E6C0E9-20FF-A1C5-AFCA-0173102CE0BE}"/>
              </a:ext>
            </a:extLst>
          </p:cNvPr>
          <p:cNvSpPr>
            <a:spLocks noGrp="1"/>
          </p:cNvSpPr>
          <p:nvPr>
            <p:ph type="title"/>
          </p:nvPr>
        </p:nvSpPr>
        <p:spPr>
          <a:xfrm>
            <a:off x="650669" y="320414"/>
            <a:ext cx="3330328" cy="1641986"/>
          </a:xfrm>
          <a:solidFill>
            <a:schemeClr val="accent2"/>
          </a:solidFill>
        </p:spPr>
        <p:txBody>
          <a:bodyPr vert="horz" lIns="91440" tIns="45720" rIns="91440" bIns="45720" rtlCol="0" anchor="t">
            <a:normAutofit/>
          </a:bodyPr>
          <a:lstStyle/>
          <a:p>
            <a:pPr>
              <a:lnSpc>
                <a:spcPct val="90000"/>
              </a:lnSpc>
            </a:pPr>
            <a:r>
              <a:rPr lang="en-US" sz="3600" b="1" dirty="0">
                <a:solidFill>
                  <a:schemeClr val="bg1"/>
                </a:solidFill>
              </a:rPr>
              <a:t>Most common causes are:</a:t>
            </a:r>
          </a:p>
        </p:txBody>
      </p:sp>
      <p:pic>
        <p:nvPicPr>
          <p:cNvPr id="3074" name="Picture 2" descr="Anxiety In School | Anxiety Treatment Vancouver">
            <a:extLst>
              <a:ext uri="{FF2B5EF4-FFF2-40B4-BE49-F238E27FC236}">
                <a16:creationId xmlns:a16="http://schemas.microsoft.com/office/drawing/2014/main" id="{B5A77480-EA56-7E18-6F3D-A7252934E95D}"/>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4661" r="11754" b="-1"/>
          <a:stretch/>
        </p:blipFill>
        <p:spPr bwMode="auto">
          <a:xfrm>
            <a:off x="4634680" y="10"/>
            <a:ext cx="7560130" cy="6857990"/>
          </a:xfrm>
          <a:prstGeom prst="rect">
            <a:avLst/>
          </a:prstGeom>
          <a:noFill/>
          <a:extLst>
            <a:ext uri="{909E8E84-426E-40DD-AFC4-6F175D3DCCD1}">
              <a14:hiddenFill xmlns:a14="http://schemas.microsoft.com/office/drawing/2010/main">
                <a:solidFill>
                  <a:srgbClr val="FFFFFF"/>
                </a:solidFill>
              </a14:hiddenFill>
            </a:ext>
          </a:extLst>
        </p:spPr>
      </p:pic>
      <p:sp>
        <p:nvSpPr>
          <p:cNvPr id="3091" name="Rectangle 3090">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TextBox 3">
            <a:extLst>
              <a:ext uri="{FF2B5EF4-FFF2-40B4-BE49-F238E27FC236}">
                <a16:creationId xmlns:a16="http://schemas.microsoft.com/office/drawing/2014/main" id="{C47ADB11-7819-0751-9005-4D3B1DCCF414}"/>
              </a:ext>
            </a:extLst>
          </p:cNvPr>
          <p:cNvSpPr txBox="1"/>
          <p:nvPr/>
        </p:nvSpPr>
        <p:spPr>
          <a:xfrm>
            <a:off x="650669" y="2438400"/>
            <a:ext cx="3330328" cy="3809999"/>
          </a:xfrm>
          <a:prstGeom prst="rect">
            <a:avLst/>
          </a:prstGeom>
          <a:scene3d>
            <a:camera prst="orthographicFront">
              <a:rot lat="0" lon="0" rev="0"/>
            </a:camera>
            <a:lightRig rig="contrasting" dir="t">
              <a:rot lat="0" lon="0" rev="1500000"/>
            </a:lightRig>
          </a:scene3d>
        </p:spPr>
        <p:txBody>
          <a:bodyPr vert="horz" lIns="91440" tIns="45720" rIns="91440" bIns="45720" rtlCol="0">
            <a:normAutofit fontScale="70000" lnSpcReduction="20000"/>
          </a:bodyPr>
          <a:lstStyle/>
          <a:p>
            <a:pPr>
              <a:lnSpc>
                <a:spcPct val="90000"/>
              </a:lnSpc>
              <a:spcBef>
                <a:spcPts val="1000"/>
              </a:spcBef>
              <a:buClr>
                <a:schemeClr val="accent5">
                  <a:lumMod val="60000"/>
                  <a:lumOff val="40000"/>
                </a:schemeClr>
              </a:buClr>
              <a:buSzPct val="80000"/>
              <a:buFont typeface="Wingdings 3" charset="2"/>
              <a:buChar char=""/>
            </a:pPr>
            <a:r>
              <a:rPr lang="en-US" sz="2100" b="1" dirty="0">
                <a:effectLst/>
                <a:latin typeface="+mj-lt"/>
                <a:ea typeface="+mj-ea"/>
                <a:cs typeface="+mj-cs"/>
              </a:rPr>
              <a:t>Stressful or traumatic events, such as moving house or school, losing a loved one, being abused or bullied, or getting injured</a:t>
            </a:r>
          </a:p>
          <a:p>
            <a:pPr>
              <a:lnSpc>
                <a:spcPct val="90000"/>
              </a:lnSpc>
              <a:spcBef>
                <a:spcPts val="1000"/>
              </a:spcBef>
              <a:buClr>
                <a:schemeClr val="accent5">
                  <a:lumMod val="60000"/>
                  <a:lumOff val="40000"/>
                </a:schemeClr>
              </a:buClr>
              <a:buSzPct val="80000"/>
              <a:buFont typeface="Wingdings 3" charset="2"/>
              <a:buChar char=""/>
            </a:pPr>
            <a:endParaRPr lang="en-US" sz="2100" b="1" dirty="0">
              <a:effectLst/>
              <a:latin typeface="+mj-lt"/>
              <a:ea typeface="+mj-ea"/>
              <a:cs typeface="+mj-cs"/>
            </a:endParaRPr>
          </a:p>
          <a:p>
            <a:pPr>
              <a:lnSpc>
                <a:spcPct val="90000"/>
              </a:lnSpc>
              <a:spcBef>
                <a:spcPts val="1000"/>
              </a:spcBef>
              <a:buClr>
                <a:schemeClr val="accent5">
                  <a:lumMod val="60000"/>
                  <a:lumOff val="40000"/>
                </a:schemeClr>
              </a:buClr>
              <a:buSzPct val="80000"/>
              <a:buFont typeface="Wingdings 3" charset="2"/>
              <a:buChar char=""/>
            </a:pPr>
            <a:r>
              <a:rPr lang="en-US" sz="2100" b="1" dirty="0">
                <a:effectLst/>
                <a:latin typeface="+mj-lt"/>
                <a:ea typeface="+mj-ea"/>
                <a:cs typeface="+mj-cs"/>
              </a:rPr>
              <a:t>Psychological factors, such as temperament, coping skills, or anxious parenting</a:t>
            </a:r>
          </a:p>
          <a:p>
            <a:pPr>
              <a:lnSpc>
                <a:spcPct val="90000"/>
              </a:lnSpc>
              <a:spcBef>
                <a:spcPts val="1000"/>
              </a:spcBef>
              <a:buClr>
                <a:schemeClr val="accent5">
                  <a:lumMod val="60000"/>
                  <a:lumOff val="40000"/>
                </a:schemeClr>
              </a:buClr>
              <a:buSzPct val="80000"/>
              <a:buFont typeface="Wingdings 3" charset="2"/>
              <a:buChar char=""/>
            </a:pPr>
            <a:endParaRPr lang="en-US" sz="2100" b="1" dirty="0">
              <a:latin typeface="+mj-lt"/>
              <a:ea typeface="+mj-ea"/>
              <a:cs typeface="+mj-cs"/>
            </a:endParaRPr>
          </a:p>
          <a:p>
            <a:pPr>
              <a:lnSpc>
                <a:spcPct val="90000"/>
              </a:lnSpc>
              <a:spcBef>
                <a:spcPts val="1000"/>
              </a:spcBef>
              <a:buClr>
                <a:schemeClr val="accent5">
                  <a:lumMod val="60000"/>
                  <a:lumOff val="40000"/>
                </a:schemeClr>
              </a:buClr>
              <a:buSzPct val="80000"/>
              <a:buFont typeface="Wingdings 3" charset="2"/>
              <a:buChar char=""/>
            </a:pPr>
            <a:r>
              <a:rPr lang="en-US" sz="2100" b="1" dirty="0">
                <a:effectLst/>
                <a:latin typeface="+mj-lt"/>
                <a:ea typeface="+mj-ea"/>
                <a:cs typeface="+mj-cs"/>
              </a:rPr>
              <a:t>Some children are simply more pre-disposed to anxiety as part of their characteristics</a:t>
            </a:r>
          </a:p>
          <a:p>
            <a:pPr>
              <a:lnSpc>
                <a:spcPct val="90000"/>
              </a:lnSpc>
              <a:spcBef>
                <a:spcPts val="1000"/>
              </a:spcBef>
              <a:buClr>
                <a:schemeClr val="accent5">
                  <a:lumMod val="60000"/>
                  <a:lumOff val="40000"/>
                </a:schemeClr>
              </a:buClr>
              <a:buSzPct val="80000"/>
              <a:buFont typeface="Wingdings 3" charset="2"/>
              <a:buChar char=""/>
            </a:pPr>
            <a:endParaRPr lang="en-US" sz="2100" b="1" dirty="0">
              <a:latin typeface="+mj-lt"/>
              <a:ea typeface="+mj-ea"/>
              <a:cs typeface="+mj-cs"/>
            </a:endParaRPr>
          </a:p>
          <a:p>
            <a:pPr>
              <a:lnSpc>
                <a:spcPct val="90000"/>
              </a:lnSpc>
              <a:spcBef>
                <a:spcPts val="1000"/>
              </a:spcBef>
              <a:buClr>
                <a:schemeClr val="accent5">
                  <a:lumMod val="60000"/>
                  <a:lumOff val="40000"/>
                </a:schemeClr>
              </a:buClr>
              <a:buSzPct val="80000"/>
              <a:buFont typeface="Wingdings 3" charset="2"/>
              <a:buChar char=""/>
            </a:pPr>
            <a:r>
              <a:rPr lang="en-US" sz="2100" b="1" dirty="0">
                <a:effectLst/>
                <a:latin typeface="+mj-lt"/>
                <a:ea typeface="+mj-ea"/>
                <a:cs typeface="+mj-cs"/>
              </a:rPr>
              <a:t>Biological factors, such as genes, brain wiring, or other conditions like </a:t>
            </a:r>
            <a:r>
              <a:rPr lang="en-US" sz="2100" b="1" dirty="0">
                <a:solidFill>
                  <a:schemeClr val="accent5">
                    <a:lumMod val="60000"/>
                    <a:lumOff val="40000"/>
                  </a:schemeClr>
                </a:solidFill>
                <a:effectLst/>
                <a:latin typeface="+mj-lt"/>
                <a:ea typeface="+mj-ea"/>
                <a:cs typeface="+mj-cs"/>
              </a:rPr>
              <a:t>ADHD or autism </a:t>
            </a:r>
            <a:r>
              <a:rPr lang="en-US" sz="2100" b="1" dirty="0">
                <a:effectLst/>
                <a:latin typeface="+mj-lt"/>
                <a:ea typeface="+mj-ea"/>
                <a:cs typeface="+mj-cs"/>
              </a:rPr>
              <a:t>ar</a:t>
            </a:r>
            <a:r>
              <a:rPr lang="en-US" sz="2100" b="1" dirty="0">
                <a:latin typeface="+mj-lt"/>
                <a:ea typeface="+mj-ea"/>
                <a:cs typeface="+mj-cs"/>
              </a:rPr>
              <a:t>e more likely to see higher and heightened anxiety levels</a:t>
            </a:r>
            <a:endParaRPr lang="en-US" sz="2100" b="1" dirty="0">
              <a:effectLst/>
              <a:latin typeface="+mj-lt"/>
              <a:ea typeface="+mj-ea"/>
              <a:cs typeface="+mj-cs"/>
            </a:endParaRPr>
          </a:p>
          <a:p>
            <a:pPr>
              <a:lnSpc>
                <a:spcPct val="90000"/>
              </a:lnSpc>
              <a:spcBef>
                <a:spcPts val="1000"/>
              </a:spcBef>
              <a:buClr>
                <a:schemeClr val="bg2">
                  <a:lumMod val="40000"/>
                  <a:lumOff val="60000"/>
                </a:schemeClr>
              </a:buClr>
              <a:buSzPct val="80000"/>
              <a:buFont typeface="Wingdings 3" charset="2"/>
              <a:buChar char=""/>
            </a:pPr>
            <a:endParaRPr lang="en-US" sz="1100" dirty="0">
              <a:effectLst/>
              <a:latin typeface="+mj-lt"/>
              <a:ea typeface="+mj-ea"/>
              <a:cs typeface="+mj-cs"/>
            </a:endParaRPr>
          </a:p>
        </p:txBody>
      </p:sp>
    </p:spTree>
    <p:extLst>
      <p:ext uri="{BB962C8B-B14F-4D97-AF65-F5344CB8AC3E}">
        <p14:creationId xmlns:p14="http://schemas.microsoft.com/office/powerpoint/2010/main" val="936688593"/>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D52124F-728A-2F2C-F795-993F37E65E6A}"/>
              </a:ext>
            </a:extLst>
          </p:cNvPr>
          <p:cNvSpPr>
            <a:spLocks noGrp="1"/>
          </p:cNvSpPr>
          <p:nvPr>
            <p:ph type="title"/>
          </p:nvPr>
        </p:nvSpPr>
        <p:spPr>
          <a:xfrm>
            <a:off x="578888" y="1774328"/>
            <a:ext cx="3418346" cy="3071906"/>
          </a:xfr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t">
            <a:normAutofit fontScale="90000"/>
          </a:bodyPr>
          <a:lstStyle/>
          <a:p>
            <a:r>
              <a:rPr lang="en-US" sz="3100" b="1" kern="1200" dirty="0">
                <a:solidFill>
                  <a:srgbClr val="FFFFFF"/>
                </a:solidFill>
                <a:latin typeface="+mj-lt"/>
                <a:ea typeface="+mj-ea"/>
                <a:cs typeface="+mj-cs"/>
              </a:rPr>
              <a:t>When is the difference between </a:t>
            </a:r>
            <a:r>
              <a:rPr lang="en-US" sz="3100" b="1" kern="1200" dirty="0" err="1">
                <a:solidFill>
                  <a:srgbClr val="FFFFFF"/>
                </a:solidFill>
                <a:latin typeface="+mj-lt"/>
                <a:ea typeface="+mj-ea"/>
                <a:cs typeface="+mj-cs"/>
              </a:rPr>
              <a:t>normalised</a:t>
            </a:r>
            <a:r>
              <a:rPr lang="en-US" sz="3100" b="1" kern="1200" dirty="0">
                <a:solidFill>
                  <a:srgbClr val="FFFFFF"/>
                </a:solidFill>
                <a:latin typeface="+mj-lt"/>
                <a:ea typeface="+mj-ea"/>
                <a:cs typeface="+mj-cs"/>
              </a:rPr>
              <a:t> anxiety and an Anxiety Disorder?</a:t>
            </a:r>
          </a:p>
        </p:txBody>
      </p:sp>
      <p:pic>
        <p:nvPicPr>
          <p:cNvPr id="4098" name="Picture 2">
            <a:extLst>
              <a:ext uri="{FF2B5EF4-FFF2-40B4-BE49-F238E27FC236}">
                <a16:creationId xmlns:a16="http://schemas.microsoft.com/office/drawing/2014/main" id="{A34B3AAC-2241-DCAB-688C-9276A2BB187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74086" y="287784"/>
            <a:ext cx="6176276" cy="617627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505084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B8B37-3897-8DE7-8B27-9B3E44D1C16C}"/>
              </a:ext>
            </a:extLst>
          </p:cNvPr>
          <p:cNvSpPr>
            <a:spLocks noGrp="1"/>
          </p:cNvSpPr>
          <p:nvPr>
            <p:ph type="title"/>
          </p:nvPr>
        </p:nvSpPr>
        <p:spPr>
          <a:xfrm>
            <a:off x="7173686" y="175719"/>
            <a:ext cx="2888034" cy="1400530"/>
          </a:xfrm>
        </p:spPr>
        <p:txBody>
          <a:bodyPr/>
          <a:lstStyle/>
          <a:p>
            <a:r>
              <a:rPr lang="en-GB" sz="2400" b="1" dirty="0"/>
              <a:t>How do we recognise anxiety in children?</a:t>
            </a:r>
          </a:p>
        </p:txBody>
      </p:sp>
      <p:pic>
        <p:nvPicPr>
          <p:cNvPr id="3" name="Content Placeholder 8" descr="A close up of text on a white background&#10;&#10;Description automatically generated">
            <a:extLst>
              <a:ext uri="{FF2B5EF4-FFF2-40B4-BE49-F238E27FC236}">
                <a16:creationId xmlns:a16="http://schemas.microsoft.com/office/drawing/2014/main" id="{82FB753F-48B5-B515-17DC-6D43C467F4AA}"/>
              </a:ext>
            </a:extLst>
          </p:cNvPr>
          <p:cNvPicPr>
            <a:picLocks noChangeAspect="1"/>
          </p:cNvPicPr>
          <p:nvPr/>
        </p:nvPicPr>
        <p:blipFill>
          <a:blip r:embed="rId2"/>
          <a:stretch>
            <a:fillRect/>
          </a:stretch>
        </p:blipFill>
        <p:spPr>
          <a:xfrm>
            <a:off x="342675" y="112381"/>
            <a:ext cx="6633238" cy="663323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5" name="TextBox 4">
            <a:extLst>
              <a:ext uri="{FF2B5EF4-FFF2-40B4-BE49-F238E27FC236}">
                <a16:creationId xmlns:a16="http://schemas.microsoft.com/office/drawing/2014/main" id="{9EF43D3F-F03C-F801-D8CF-A746588CCD77}"/>
              </a:ext>
            </a:extLst>
          </p:cNvPr>
          <p:cNvSpPr txBox="1"/>
          <p:nvPr/>
        </p:nvSpPr>
        <p:spPr>
          <a:xfrm>
            <a:off x="7173686" y="1576249"/>
            <a:ext cx="4355645" cy="5078313"/>
          </a:xfrm>
          <a:prstGeom prst="rect">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l"/>
            <a:r>
              <a:rPr lang="en-GB" b="1" i="0" dirty="0">
                <a:solidFill>
                  <a:srgbClr val="212B32"/>
                </a:solidFill>
                <a:effectLst/>
                <a:latin typeface="Arial" panose="020B0604020202020204" pitchFamily="34" charset="0"/>
              </a:rPr>
              <a:t>Increased and prolonged </a:t>
            </a:r>
            <a:r>
              <a:rPr lang="en-GB" b="1" dirty="0">
                <a:solidFill>
                  <a:srgbClr val="212B32"/>
                </a:solidFill>
                <a:latin typeface="Arial" panose="020B0604020202020204" pitchFamily="34" charset="0"/>
              </a:rPr>
              <a:t>s</a:t>
            </a:r>
            <a:r>
              <a:rPr lang="en-GB" b="1" i="0" dirty="0">
                <a:solidFill>
                  <a:srgbClr val="212B32"/>
                </a:solidFill>
                <a:effectLst/>
                <a:latin typeface="Arial" panose="020B0604020202020204" pitchFamily="34" charset="0"/>
              </a:rPr>
              <a:t>igns to look out for in your child </a:t>
            </a:r>
            <a:r>
              <a:rPr lang="en-GB" b="1" dirty="0">
                <a:solidFill>
                  <a:srgbClr val="212B32"/>
                </a:solidFill>
                <a:latin typeface="Arial" panose="020B0604020202020204" pitchFamily="34" charset="0"/>
              </a:rPr>
              <a:t>may include</a:t>
            </a:r>
            <a:r>
              <a:rPr lang="en-GB" b="1" i="0" dirty="0">
                <a:solidFill>
                  <a:srgbClr val="212B32"/>
                </a:solidFill>
                <a:effectLst/>
                <a:latin typeface="Arial" panose="020B0604020202020204" pitchFamily="34" charset="0"/>
              </a:rPr>
              <a:t>:</a:t>
            </a:r>
          </a:p>
          <a:p>
            <a:pPr algn="l"/>
            <a:endParaRPr lang="en-GB" b="1" i="0" dirty="0">
              <a:solidFill>
                <a:srgbClr val="212B32"/>
              </a:solidFill>
              <a:effectLst/>
              <a:latin typeface="Arial" panose="020B0604020202020204" pitchFamily="34" charset="0"/>
            </a:endParaRP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always worrying or having negative thoughts</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finding it hard to concentrate</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not sleeping, or waking in the night with bad dreams</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not eating properly</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quickly getting angry or irritable, and being out of control during outbursts</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feeling tense and fidgety</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using the toilet very often</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always crying</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being clingy</a:t>
            </a:r>
          </a:p>
          <a:p>
            <a:pPr marL="285750" indent="-285750" algn="l">
              <a:buFont typeface="Courier New" panose="02070309020205020404" pitchFamily="49" charset="0"/>
              <a:buChar char="o"/>
            </a:pPr>
            <a:r>
              <a:rPr lang="en-GB" b="1" i="0" dirty="0">
                <a:solidFill>
                  <a:srgbClr val="212B32"/>
                </a:solidFill>
                <a:effectLst/>
                <a:latin typeface="Arial" panose="020B0604020202020204" pitchFamily="34" charset="0"/>
              </a:rPr>
              <a:t>complaining of tummy aches and feeling unwell</a:t>
            </a:r>
          </a:p>
        </p:txBody>
      </p:sp>
    </p:spTree>
    <p:extLst>
      <p:ext uri="{BB962C8B-B14F-4D97-AF65-F5344CB8AC3E}">
        <p14:creationId xmlns:p14="http://schemas.microsoft.com/office/powerpoint/2010/main" val="2333323652"/>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204A7-26C0-BF41-C76D-2260E4A0AF96}"/>
              </a:ext>
            </a:extLst>
          </p:cNvPr>
          <p:cNvSpPr>
            <a:spLocks noGrp="1"/>
          </p:cNvSpPr>
          <p:nvPr>
            <p:ph type="title"/>
          </p:nvPr>
        </p:nvSpPr>
        <p:spPr>
          <a:xfrm>
            <a:off x="602568" y="294875"/>
            <a:ext cx="9404723" cy="822725"/>
          </a:xfr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r>
              <a:rPr lang="en-GB" sz="3600" b="1" dirty="0">
                <a:solidFill>
                  <a:schemeClr val="bg1"/>
                </a:solidFill>
              </a:rPr>
              <a:t>What can you do to support your child?</a:t>
            </a:r>
          </a:p>
        </p:txBody>
      </p:sp>
      <p:sp>
        <p:nvSpPr>
          <p:cNvPr id="3" name="Content Placeholder 2">
            <a:extLst>
              <a:ext uri="{FF2B5EF4-FFF2-40B4-BE49-F238E27FC236}">
                <a16:creationId xmlns:a16="http://schemas.microsoft.com/office/drawing/2014/main" id="{0FB556FF-BFEB-8122-5096-D7DC4513128D}"/>
              </a:ext>
            </a:extLst>
          </p:cNvPr>
          <p:cNvSpPr>
            <a:spLocks noGrp="1"/>
          </p:cNvSpPr>
          <p:nvPr>
            <p:ph idx="1"/>
          </p:nvPr>
        </p:nvSpPr>
        <p:spPr>
          <a:xfrm>
            <a:off x="392987" y="1518023"/>
            <a:ext cx="11631672" cy="4740301"/>
          </a:xfrm>
        </p:spPr>
        <p:txBody>
          <a:bodyPr>
            <a:normAutofit fontScale="92500" lnSpcReduction="10000"/>
          </a:bodyPr>
          <a:lstStyle/>
          <a:p>
            <a:pPr marL="0" indent="0">
              <a:buNone/>
            </a:pPr>
            <a:r>
              <a:rPr lang="en-GB" sz="2600" b="1" dirty="0">
                <a:solidFill>
                  <a:srgbClr val="FFFF00"/>
                </a:solidFill>
              </a:rPr>
              <a:t>First steps: </a:t>
            </a:r>
            <a:r>
              <a:rPr lang="en-GB" sz="2600" b="1" dirty="0"/>
              <a:t>Begin by thinking about what causes your                                               child’s anxiety:</a:t>
            </a:r>
          </a:p>
          <a:p>
            <a:pPr marL="0" indent="0">
              <a:buNone/>
            </a:pPr>
            <a:endParaRPr lang="en-GB" b="1" dirty="0"/>
          </a:p>
          <a:p>
            <a:pPr marL="457200" indent="-457200">
              <a:buClr>
                <a:schemeClr val="accent5">
                  <a:lumMod val="60000"/>
                  <a:lumOff val="40000"/>
                </a:schemeClr>
              </a:buClr>
              <a:buFont typeface="+mj-lt"/>
              <a:buAutoNum type="arabicPeriod"/>
            </a:pPr>
            <a:r>
              <a:rPr lang="en-GB" b="1" dirty="0"/>
              <a:t>What are the likely triggers? Keep a diary</a:t>
            </a:r>
          </a:p>
          <a:p>
            <a:pPr marL="457200" indent="-457200">
              <a:buClr>
                <a:schemeClr val="accent5">
                  <a:lumMod val="60000"/>
                  <a:lumOff val="40000"/>
                </a:schemeClr>
              </a:buClr>
              <a:buFont typeface="+mj-lt"/>
              <a:buAutoNum type="arabicPeriod"/>
            </a:pPr>
            <a:r>
              <a:rPr lang="en-GB" b="1" dirty="0"/>
              <a:t>Reduce uncertainty and confusion – use visual support and routine</a:t>
            </a:r>
          </a:p>
          <a:p>
            <a:pPr marL="457200" indent="-457200">
              <a:buClr>
                <a:schemeClr val="accent5">
                  <a:lumMod val="60000"/>
                  <a:lumOff val="40000"/>
                </a:schemeClr>
              </a:buClr>
              <a:buFont typeface="+mj-lt"/>
              <a:buAutoNum type="arabicPeriod"/>
            </a:pPr>
            <a:r>
              <a:rPr lang="en-GB" b="1" dirty="0"/>
              <a:t>If possible remove or adapt the stressor/address the situation</a:t>
            </a:r>
          </a:p>
          <a:p>
            <a:pPr marL="457200" indent="-457200">
              <a:buClr>
                <a:schemeClr val="accent5">
                  <a:lumMod val="60000"/>
                  <a:lumOff val="40000"/>
                </a:schemeClr>
              </a:buClr>
              <a:buFont typeface="+mj-lt"/>
              <a:buAutoNum type="arabicPeriod"/>
            </a:pPr>
            <a:r>
              <a:rPr lang="en-GB" b="1" dirty="0"/>
              <a:t>Build skills – including coping skills/working on your child’s perceptions</a:t>
            </a:r>
          </a:p>
          <a:p>
            <a:pPr marL="457200" indent="-457200">
              <a:buClr>
                <a:schemeClr val="accent5">
                  <a:lumMod val="60000"/>
                  <a:lumOff val="40000"/>
                </a:schemeClr>
              </a:buClr>
              <a:buFont typeface="+mj-lt"/>
              <a:buAutoNum type="arabicPeriod"/>
            </a:pPr>
            <a:r>
              <a:rPr lang="en-GB" b="1" dirty="0"/>
              <a:t>Monitor and support your child’s energy levels and tiredness: use interests </a:t>
            </a:r>
          </a:p>
          <a:p>
            <a:pPr marL="457200" indent="-457200">
              <a:buClr>
                <a:schemeClr val="accent5">
                  <a:lumMod val="60000"/>
                  <a:lumOff val="40000"/>
                </a:schemeClr>
              </a:buClr>
              <a:buFont typeface="+mj-lt"/>
              <a:buAutoNum type="arabicPeriod"/>
            </a:pPr>
            <a:r>
              <a:rPr lang="en-GB" b="1" dirty="0"/>
              <a:t>Adapt your home – keep it sensory low </a:t>
            </a:r>
          </a:p>
          <a:p>
            <a:pPr marL="457200" indent="-457200">
              <a:buClr>
                <a:schemeClr val="accent5">
                  <a:lumMod val="60000"/>
                  <a:lumOff val="40000"/>
                </a:schemeClr>
              </a:buClr>
              <a:buFont typeface="+mj-lt"/>
              <a:buAutoNum type="arabicPeriod"/>
            </a:pPr>
            <a:r>
              <a:rPr lang="en-GB" b="1" dirty="0"/>
              <a:t>Share these situations and findings with the school</a:t>
            </a:r>
          </a:p>
          <a:p>
            <a:pPr marL="457200" indent="-457200">
              <a:buClr>
                <a:schemeClr val="accent5">
                  <a:lumMod val="60000"/>
                  <a:lumOff val="40000"/>
                </a:schemeClr>
              </a:buClr>
              <a:buFont typeface="+mj-lt"/>
              <a:buAutoNum type="arabicPeriod"/>
            </a:pPr>
            <a:r>
              <a:rPr lang="en-GB" b="1" dirty="0"/>
              <a:t>Share how you use visuals and Social Stories at home</a:t>
            </a:r>
          </a:p>
          <a:p>
            <a:pPr marL="457200" indent="-457200">
              <a:buClr>
                <a:schemeClr val="accent5">
                  <a:lumMod val="60000"/>
                  <a:lumOff val="40000"/>
                </a:schemeClr>
              </a:buClr>
              <a:buFont typeface="+mj-lt"/>
              <a:buAutoNum type="arabicPeriod"/>
            </a:pPr>
            <a:r>
              <a:rPr lang="en-GB" b="1" dirty="0"/>
              <a:t>Discuss with school staff how/if sensory may be affecting your child</a:t>
            </a:r>
          </a:p>
          <a:p>
            <a:pPr marL="0" indent="0">
              <a:buNone/>
            </a:pPr>
            <a:endParaRPr lang="en-GB" b="1" dirty="0"/>
          </a:p>
          <a:p>
            <a:pPr marL="0" indent="0">
              <a:buNone/>
            </a:pPr>
            <a:endParaRPr lang="en-GB" b="1" dirty="0"/>
          </a:p>
        </p:txBody>
      </p:sp>
      <p:pic>
        <p:nvPicPr>
          <p:cNvPr id="1026" name="Picture 2">
            <a:extLst>
              <a:ext uri="{FF2B5EF4-FFF2-40B4-BE49-F238E27FC236}">
                <a16:creationId xmlns:a16="http://schemas.microsoft.com/office/drawing/2014/main" id="{FFA421E9-DE52-9BB4-A7DC-28B8E4D39F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7741" y="144978"/>
            <a:ext cx="1655541" cy="234566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957553"/>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9E527-E28F-478E-5E67-6E5C4387CA00}"/>
              </a:ext>
            </a:extLst>
          </p:cNvPr>
          <p:cNvSpPr>
            <a:spLocks noGrp="1"/>
          </p:cNvSpPr>
          <p:nvPr>
            <p:ph type="title"/>
          </p:nvPr>
        </p:nvSpPr>
        <p:spPr>
          <a:xfrm>
            <a:off x="648931" y="629266"/>
            <a:ext cx="4166510" cy="805087"/>
          </a:xfrm>
          <a:solidFill>
            <a:schemeClr val="accent2"/>
          </a:solidFill>
        </p:spPr>
        <p:txBody>
          <a:bodyPr>
            <a:normAutofit/>
          </a:bodyPr>
          <a:lstStyle/>
          <a:p>
            <a:r>
              <a:rPr lang="en-GB" b="1" dirty="0">
                <a:solidFill>
                  <a:schemeClr val="bg1"/>
                </a:solidFill>
              </a:rPr>
              <a:t>Avoid:</a:t>
            </a:r>
          </a:p>
        </p:txBody>
      </p:sp>
      <p:sp>
        <p:nvSpPr>
          <p:cNvPr id="3" name="Content Placeholder 2">
            <a:extLst>
              <a:ext uri="{FF2B5EF4-FFF2-40B4-BE49-F238E27FC236}">
                <a16:creationId xmlns:a16="http://schemas.microsoft.com/office/drawing/2014/main" id="{53A15750-A937-29FF-2434-CFB29AE3A70F}"/>
              </a:ext>
            </a:extLst>
          </p:cNvPr>
          <p:cNvSpPr>
            <a:spLocks noGrp="1"/>
          </p:cNvSpPr>
          <p:nvPr>
            <p:ph idx="1"/>
          </p:nvPr>
        </p:nvSpPr>
        <p:spPr>
          <a:xfrm>
            <a:off x="682230" y="1854820"/>
            <a:ext cx="4166509" cy="3785419"/>
          </a:xfrm>
        </p:spPr>
        <p:txBody>
          <a:bodyPr>
            <a:noAutofit/>
          </a:bodyPr>
          <a:lstStyle/>
          <a:p>
            <a:pPr>
              <a:buClr>
                <a:schemeClr val="accent5">
                  <a:lumMod val="60000"/>
                  <a:lumOff val="40000"/>
                </a:schemeClr>
              </a:buClr>
              <a:buFont typeface="Wingdings" panose="05000000000000000000" pitchFamily="2" charset="2"/>
              <a:buChar char="v"/>
            </a:pPr>
            <a:r>
              <a:rPr lang="en-GB" sz="2400" b="1" dirty="0"/>
              <a:t>‘Avoid avoiding’!!!</a:t>
            </a:r>
          </a:p>
          <a:p>
            <a:pPr>
              <a:buClr>
                <a:schemeClr val="accent5">
                  <a:lumMod val="60000"/>
                  <a:lumOff val="40000"/>
                </a:schemeClr>
              </a:buClr>
              <a:buFont typeface="Wingdings" panose="05000000000000000000" pitchFamily="2" charset="2"/>
              <a:buChar char="v"/>
            </a:pPr>
            <a:endParaRPr lang="en-GB" sz="2400" b="1" dirty="0"/>
          </a:p>
          <a:p>
            <a:pPr>
              <a:buClr>
                <a:schemeClr val="accent5">
                  <a:lumMod val="60000"/>
                  <a:lumOff val="40000"/>
                </a:schemeClr>
              </a:buClr>
              <a:buFont typeface="Wingdings" panose="05000000000000000000" pitchFamily="2" charset="2"/>
              <a:buChar char="v"/>
            </a:pPr>
            <a:r>
              <a:rPr lang="en-GB" sz="2400" b="1" dirty="0"/>
              <a:t>Saying to your child that you can resolve the thought/situation/take the worry/anxiety away</a:t>
            </a:r>
          </a:p>
          <a:p>
            <a:pPr>
              <a:buClr>
                <a:schemeClr val="accent5">
                  <a:lumMod val="60000"/>
                  <a:lumOff val="40000"/>
                </a:schemeClr>
              </a:buClr>
              <a:buFont typeface="Wingdings" panose="05000000000000000000" pitchFamily="2" charset="2"/>
              <a:buChar char="v"/>
            </a:pPr>
            <a:endParaRPr lang="en-GB" sz="2400" b="1" dirty="0"/>
          </a:p>
          <a:p>
            <a:pPr>
              <a:buClr>
                <a:schemeClr val="accent5">
                  <a:lumMod val="60000"/>
                  <a:lumOff val="40000"/>
                </a:schemeClr>
              </a:buClr>
              <a:buFont typeface="Wingdings" panose="05000000000000000000" pitchFamily="2" charset="2"/>
              <a:buChar char="v"/>
            </a:pPr>
            <a:r>
              <a:rPr lang="en-GB" sz="2400" b="1" dirty="0"/>
              <a:t>Saying that they are making a fuss over nothing</a:t>
            </a:r>
          </a:p>
        </p:txBody>
      </p:sp>
      <p:sp>
        <p:nvSpPr>
          <p:cNvPr id="9" name="Freeform 31">
            <a:extLst>
              <a:ext uri="{FF2B5EF4-FFF2-40B4-BE49-F238E27FC236}">
                <a16:creationId xmlns:a16="http://schemas.microsoft.com/office/drawing/2014/main" id="{D6CEF2A9-EF08-4FB3-AFFB-C5F77AB6E0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1" name="Rectangle 10">
            <a:extLst>
              <a:ext uri="{FF2B5EF4-FFF2-40B4-BE49-F238E27FC236}">
                <a16:creationId xmlns:a16="http://schemas.microsoft.com/office/drawing/2014/main" id="{4109C3C2-C0A8-4559-8462-8007573DF4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3992" y="0"/>
            <a:ext cx="6098427"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5">
            <a:extLst>
              <a:ext uri="{FF2B5EF4-FFF2-40B4-BE49-F238E27FC236}">
                <a16:creationId xmlns:a16="http://schemas.microsoft.com/office/drawing/2014/main" id="{4C535542-B72A-4DE0-BE5A-5EA00508C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pic>
        <p:nvPicPr>
          <p:cNvPr id="4" name="Picture 3" descr="A black and white photo of a girl&#10;&#10;Description automatically generated">
            <a:extLst>
              <a:ext uri="{FF2B5EF4-FFF2-40B4-BE49-F238E27FC236}">
                <a16:creationId xmlns:a16="http://schemas.microsoft.com/office/drawing/2014/main" id="{FD990B10-F998-3E74-E1BD-5718D451DC2C}"/>
              </a:ext>
            </a:extLst>
          </p:cNvPr>
          <p:cNvPicPr>
            <a:picLocks noChangeAspect="1"/>
          </p:cNvPicPr>
          <p:nvPr/>
        </p:nvPicPr>
        <p:blipFill rotWithShape="1">
          <a:blip r:embed="rId3"/>
          <a:srcRect l="3350"/>
          <a:stretch/>
        </p:blipFill>
        <p:spPr>
          <a:xfrm>
            <a:off x="6027395" y="1189806"/>
            <a:ext cx="5167937" cy="534706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5" name="Rectangle 14">
            <a:extLst>
              <a:ext uri="{FF2B5EF4-FFF2-40B4-BE49-F238E27FC236}">
                <a16:creationId xmlns:a16="http://schemas.microsoft.com/office/drawing/2014/main" id="{11DF0705-615B-4CF3-A16F-8C14680D8B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2F9C5221-98B7-B2C0-007A-09FCA7DAFB56}"/>
              </a:ext>
            </a:extLst>
          </p:cNvPr>
          <p:cNvSpPr txBox="1"/>
          <p:nvPr/>
        </p:nvSpPr>
        <p:spPr>
          <a:xfrm>
            <a:off x="5553492" y="243073"/>
            <a:ext cx="6350782" cy="923330"/>
          </a:xfrm>
          <a:prstGeom prst="rect">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endParaRPr lang="en-GB" b="1" dirty="0">
              <a:solidFill>
                <a:schemeClr val="bg1"/>
              </a:solidFill>
            </a:endParaRPr>
          </a:p>
          <a:p>
            <a:r>
              <a:rPr lang="en-GB" b="1" dirty="0">
                <a:solidFill>
                  <a:schemeClr val="bg1"/>
                </a:solidFill>
              </a:rPr>
              <a:t>Do acknowledge and approach their perceptions…</a:t>
            </a:r>
          </a:p>
          <a:p>
            <a:endParaRPr lang="en-GB" b="1" dirty="0">
              <a:solidFill>
                <a:schemeClr val="bg1"/>
              </a:solidFill>
            </a:endParaRPr>
          </a:p>
        </p:txBody>
      </p:sp>
    </p:spTree>
    <p:extLst>
      <p:ext uri="{BB962C8B-B14F-4D97-AF65-F5344CB8AC3E}">
        <p14:creationId xmlns:p14="http://schemas.microsoft.com/office/powerpoint/2010/main" val="1168850626"/>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85F829-2ED7-0D02-1CEE-D4D25B4A4F54}"/>
              </a:ext>
            </a:extLst>
          </p:cNvPr>
          <p:cNvSpPr txBox="1"/>
          <p:nvPr/>
        </p:nvSpPr>
        <p:spPr>
          <a:xfrm>
            <a:off x="370764" y="965884"/>
            <a:ext cx="11450472" cy="5170646"/>
          </a:xfrm>
          <a:prstGeom prst="rect">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l"/>
            <a:endParaRPr lang="en-GB" sz="2400" b="1" i="0" dirty="0">
              <a:solidFill>
                <a:srgbClr val="212B32"/>
              </a:solidFill>
              <a:effectLst/>
              <a:latin typeface="Arial" panose="020B0604020202020204" pitchFamily="34" charset="0"/>
            </a:endParaRPr>
          </a:p>
          <a:p>
            <a:pPr algn="l"/>
            <a:r>
              <a:rPr lang="en-GB" sz="2400" b="1" i="0" dirty="0">
                <a:solidFill>
                  <a:srgbClr val="212B32"/>
                </a:solidFill>
                <a:effectLst/>
                <a:latin typeface="Arial" panose="020B0604020202020204" pitchFamily="34" charset="0"/>
              </a:rPr>
              <a:t>It's important to listen to your child about their anxieties or worries.</a:t>
            </a:r>
          </a:p>
          <a:p>
            <a:pPr algn="l"/>
            <a:endParaRPr lang="en-GB" b="0" i="0" dirty="0">
              <a:solidFill>
                <a:srgbClr val="212B32"/>
              </a:solidFill>
              <a:effectLst/>
              <a:latin typeface="Arial" panose="020B0604020202020204" pitchFamily="34" charset="0"/>
            </a:endParaRPr>
          </a:p>
          <a:p>
            <a:pPr algn="l"/>
            <a:r>
              <a:rPr lang="en-GB" b="1" i="0" dirty="0">
                <a:solidFill>
                  <a:srgbClr val="212B32"/>
                </a:solidFill>
                <a:effectLst/>
                <a:latin typeface="Arial" panose="020B0604020202020204" pitchFamily="34" charset="0"/>
              </a:rPr>
              <a:t>Your instinct may be to tell them 'do not worry, it will never happen.' But reassurance is not always the best strategy. Most of the things’ children worry about are possible, even if some of them seem unlikely.</a:t>
            </a:r>
          </a:p>
          <a:p>
            <a:pPr algn="l"/>
            <a:endParaRPr lang="en-GB" b="0" i="0" dirty="0">
              <a:solidFill>
                <a:srgbClr val="212B32"/>
              </a:solidFill>
              <a:effectLst/>
              <a:latin typeface="Arial" panose="020B0604020202020204" pitchFamily="34" charset="0"/>
            </a:endParaRPr>
          </a:p>
          <a:p>
            <a:pPr marL="285750" indent="-285750" algn="l">
              <a:buFont typeface="Wingdings" panose="05000000000000000000" pitchFamily="2" charset="2"/>
              <a:buChar char="ü"/>
            </a:pPr>
            <a:r>
              <a:rPr lang="en-GB" b="1" i="0" dirty="0">
                <a:solidFill>
                  <a:srgbClr val="212B32"/>
                </a:solidFill>
                <a:effectLst/>
                <a:latin typeface="Arial" panose="020B0604020202020204" pitchFamily="34" charset="0"/>
              </a:rPr>
              <a:t>Try to validate them by telling them you can see why they are worried</a:t>
            </a:r>
          </a:p>
          <a:p>
            <a:pPr marL="285750" indent="-285750" algn="l">
              <a:buFont typeface="Wingdings" panose="05000000000000000000" pitchFamily="2" charset="2"/>
              <a:buChar char="ü"/>
            </a:pPr>
            <a:r>
              <a:rPr lang="en-GB" b="1" i="0" dirty="0">
                <a:solidFill>
                  <a:srgbClr val="212B32"/>
                </a:solidFill>
                <a:effectLst/>
                <a:latin typeface="Arial" panose="020B0604020202020204" pitchFamily="34" charset="0"/>
              </a:rPr>
              <a:t>Tell them there are ways to manage worry and deal with the things they fear</a:t>
            </a:r>
          </a:p>
          <a:p>
            <a:pPr algn="l"/>
            <a:endParaRPr lang="en-GB" sz="2400" b="1" i="0" dirty="0">
              <a:solidFill>
                <a:srgbClr val="212B32"/>
              </a:solidFill>
              <a:effectLst/>
              <a:latin typeface="Arial" panose="020B0604020202020204" pitchFamily="34" charset="0"/>
            </a:endParaRPr>
          </a:p>
          <a:p>
            <a:pPr algn="l"/>
            <a:r>
              <a:rPr lang="en-GB" sz="2400" b="1" i="0" dirty="0">
                <a:solidFill>
                  <a:srgbClr val="212B32"/>
                </a:solidFill>
                <a:effectLst/>
                <a:latin typeface="Arial" panose="020B0604020202020204" pitchFamily="34" charset="0"/>
              </a:rPr>
              <a:t>Get professional help if your child is always anxious and:</a:t>
            </a:r>
          </a:p>
          <a:p>
            <a:pPr algn="l"/>
            <a:endParaRPr lang="en-GB" b="1" i="0" dirty="0">
              <a:solidFill>
                <a:srgbClr val="212B32"/>
              </a:solidFill>
              <a:effectLst/>
              <a:latin typeface="Arial" panose="020B0604020202020204" pitchFamily="34" charset="0"/>
            </a:endParaRPr>
          </a:p>
          <a:p>
            <a:pPr marL="285750" indent="-285750" algn="l">
              <a:buFont typeface="Wingdings" panose="05000000000000000000" pitchFamily="2" charset="2"/>
              <a:buChar char="ü"/>
            </a:pPr>
            <a:r>
              <a:rPr lang="en-GB" b="1" i="0" dirty="0">
                <a:solidFill>
                  <a:srgbClr val="212B32"/>
                </a:solidFill>
                <a:effectLst/>
                <a:latin typeface="Arial" panose="020B0604020202020204" pitchFamily="34" charset="0"/>
              </a:rPr>
              <a:t>it's not getting better or is getting significantly worse  (talk to the school first to share insights)</a:t>
            </a:r>
          </a:p>
          <a:p>
            <a:pPr marL="285750" indent="-285750" algn="l">
              <a:buFont typeface="Wingdings" panose="05000000000000000000" pitchFamily="2" charset="2"/>
              <a:buChar char="ü"/>
            </a:pPr>
            <a:r>
              <a:rPr lang="en-GB" b="1" i="0" dirty="0">
                <a:solidFill>
                  <a:srgbClr val="212B32"/>
                </a:solidFill>
                <a:effectLst/>
                <a:latin typeface="Arial" panose="020B0604020202020204" pitchFamily="34" charset="0"/>
              </a:rPr>
              <a:t>self-help is not working</a:t>
            </a:r>
          </a:p>
          <a:p>
            <a:pPr marL="285750" indent="-285750" algn="l">
              <a:buFont typeface="Wingdings" panose="05000000000000000000" pitchFamily="2" charset="2"/>
              <a:buChar char="ü"/>
            </a:pPr>
            <a:r>
              <a:rPr lang="en-GB" b="1" i="0" dirty="0">
                <a:solidFill>
                  <a:srgbClr val="212B32"/>
                </a:solidFill>
                <a:effectLst/>
                <a:latin typeface="Arial" panose="020B0604020202020204" pitchFamily="34" charset="0"/>
              </a:rPr>
              <a:t>it’s significantly </a:t>
            </a:r>
            <a:r>
              <a:rPr lang="en-GB" b="1" dirty="0">
                <a:solidFill>
                  <a:srgbClr val="212B32"/>
                </a:solidFill>
                <a:latin typeface="Arial" panose="020B0604020202020204" pitchFamily="34" charset="0"/>
              </a:rPr>
              <a:t>impacting</a:t>
            </a:r>
            <a:r>
              <a:rPr lang="en-GB" b="1" i="0" dirty="0">
                <a:solidFill>
                  <a:srgbClr val="212B32"/>
                </a:solidFill>
                <a:effectLst/>
                <a:latin typeface="Arial" panose="020B0604020202020204" pitchFamily="34" charset="0"/>
              </a:rPr>
              <a:t> their school or family life, or their friendship</a:t>
            </a:r>
          </a:p>
          <a:p>
            <a:pPr marL="285750" indent="-285750" algn="l">
              <a:buFont typeface="Wingdings" panose="05000000000000000000" pitchFamily="2" charset="2"/>
              <a:buChar char="ü"/>
            </a:pPr>
            <a:endParaRPr lang="en-GB" b="1" dirty="0">
              <a:solidFill>
                <a:srgbClr val="212B32"/>
              </a:solidFill>
              <a:latin typeface="Arial" panose="020B0604020202020204" pitchFamily="34" charset="0"/>
            </a:endParaRPr>
          </a:p>
          <a:p>
            <a:pPr algn="l"/>
            <a:endParaRPr lang="en-GB" b="1" i="0" dirty="0">
              <a:solidFill>
                <a:srgbClr val="212B32"/>
              </a:solidFill>
              <a:effectLst/>
              <a:latin typeface="Arial" panose="020B0604020202020204" pitchFamily="34" charset="0"/>
            </a:endParaRPr>
          </a:p>
        </p:txBody>
      </p:sp>
    </p:spTree>
    <p:extLst>
      <p:ext uri="{BB962C8B-B14F-4D97-AF65-F5344CB8AC3E}">
        <p14:creationId xmlns:p14="http://schemas.microsoft.com/office/powerpoint/2010/main" val="100383895"/>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6ED72DF-0C4C-029D-5BA8-11C05ABAA0C5}"/>
              </a:ext>
            </a:extLst>
          </p:cNvPr>
          <p:cNvSpPr>
            <a:spLocks noGrp="1"/>
          </p:cNvSpPr>
          <p:nvPr>
            <p:ph type="sldNum" sz="quarter" idx="12"/>
          </p:nvPr>
        </p:nvSpPr>
        <p:spPr/>
        <p:txBody>
          <a:bodyPr/>
          <a:lstStyle/>
          <a:p>
            <a:pPr rtl="0"/>
            <a:fld id="{95CBEC59-7FF9-4688-98DF-89832A0C9025}" type="slidenum">
              <a:rPr lang="en-GB" noProof="0" smtClean="0"/>
              <a:t>12</a:t>
            </a:fld>
            <a:endParaRPr lang="en-GB" noProof="0"/>
          </a:p>
        </p:txBody>
      </p:sp>
      <p:pic>
        <p:nvPicPr>
          <p:cNvPr id="2050" name="Picture 2">
            <a:extLst>
              <a:ext uri="{FF2B5EF4-FFF2-40B4-BE49-F238E27FC236}">
                <a16:creationId xmlns:a16="http://schemas.microsoft.com/office/drawing/2014/main" id="{6483368A-7191-55EE-F232-F517D8398A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79" t="2604" r="1285" b="2138"/>
          <a:stretch/>
        </p:blipFill>
        <p:spPr bwMode="auto">
          <a:xfrm>
            <a:off x="145473" y="98998"/>
            <a:ext cx="8014855" cy="666000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57F851D6-D7D6-BC8C-A0AA-2BF5992C4AD3}"/>
              </a:ext>
            </a:extLst>
          </p:cNvPr>
          <p:cNvSpPr/>
          <p:nvPr/>
        </p:nvSpPr>
        <p:spPr>
          <a:xfrm>
            <a:off x="8663452" y="1581150"/>
            <a:ext cx="2929499" cy="2647950"/>
          </a:xfrm>
          <a:prstGeom prst="rect">
            <a:avLst/>
          </a:prstGeom>
          <a:gradFill>
            <a:gsLst>
              <a:gs pos="0">
                <a:schemeClr val="bg2">
                  <a:alpha val="85000"/>
                </a:schemeClr>
              </a:gs>
              <a:gs pos="100000">
                <a:schemeClr val="accent1">
                  <a:alpha val="85000"/>
                </a:schemeClr>
              </a:gs>
            </a:gsLst>
            <a:lin ang="0" scaled="1"/>
          </a:gra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t>Do you get the ‘Coke bottle effect’ at home?</a:t>
            </a:r>
          </a:p>
        </p:txBody>
      </p:sp>
    </p:spTree>
    <p:extLst>
      <p:ext uri="{BB962C8B-B14F-4D97-AF65-F5344CB8AC3E}">
        <p14:creationId xmlns:p14="http://schemas.microsoft.com/office/powerpoint/2010/main" val="29398751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Title 1">
            <a:extLst>
              <a:ext uri="{FF2B5EF4-FFF2-40B4-BE49-F238E27FC236}">
                <a16:creationId xmlns:a16="http://schemas.microsoft.com/office/drawing/2014/main" id="{E91F86F6-D30B-B5B6-4735-CEF9DE8969D7}"/>
              </a:ext>
            </a:extLst>
          </p:cNvPr>
          <p:cNvSpPr>
            <a:spLocks noGrp="1"/>
          </p:cNvSpPr>
          <p:nvPr>
            <p:ph type="title"/>
          </p:nvPr>
        </p:nvSpPr>
        <p:spPr>
          <a:xfrm>
            <a:off x="1519351" y="197858"/>
            <a:ext cx="3490800" cy="2390931"/>
          </a:xfrm>
        </p:spPr>
        <p:txBody>
          <a:bodyPr/>
          <a:lstStyle/>
          <a:p>
            <a:r>
              <a:rPr lang="en-US" dirty="0"/>
              <a:t>Your child’s Stress Bucket: </a:t>
            </a:r>
          </a:p>
        </p:txBody>
      </p:sp>
      <p:pic>
        <p:nvPicPr>
          <p:cNvPr id="4098" name="Picture 2">
            <a:extLst>
              <a:ext uri="{FF2B5EF4-FFF2-40B4-BE49-F238E27FC236}">
                <a16:creationId xmlns:a16="http://schemas.microsoft.com/office/drawing/2014/main" id="{F7918E92-2B93-6386-41F3-AB7B3F79A49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12155" y="0"/>
            <a:ext cx="4852035" cy="6857999"/>
          </a:xfrm>
          <a:prstGeom prst="rect">
            <a:avLst/>
          </a:prstGeom>
          <a:solidFill>
            <a:srgbClr val="FFFFFF"/>
          </a:solidFill>
        </p:spPr>
      </p:pic>
      <p:sp>
        <p:nvSpPr>
          <p:cNvPr id="8" name="Subtitle 7">
            <a:extLst>
              <a:ext uri="{FF2B5EF4-FFF2-40B4-BE49-F238E27FC236}">
                <a16:creationId xmlns:a16="http://schemas.microsoft.com/office/drawing/2014/main" id="{4700E882-8082-737E-73CA-0B687FE3BD65}"/>
              </a:ext>
            </a:extLst>
          </p:cNvPr>
          <p:cNvSpPr>
            <a:spLocks noGrp="1"/>
          </p:cNvSpPr>
          <p:nvPr>
            <p:ph type="body" sz="half" idx="2"/>
          </p:nvPr>
        </p:nvSpPr>
        <p:spPr>
          <a:xfrm>
            <a:off x="1519351" y="3283710"/>
            <a:ext cx="3490800" cy="2439988"/>
          </a:xfrm>
          <a:solidFill>
            <a:schemeClr val="accent2">
              <a:lumMod val="7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92500" lnSpcReduction="10000"/>
          </a:bodyPr>
          <a:lstStyle/>
          <a:p>
            <a:pPr marL="342900" indent="-342900">
              <a:buFont typeface="Wingdings" panose="05000000000000000000" pitchFamily="2" charset="2"/>
              <a:buChar char="q"/>
            </a:pPr>
            <a:r>
              <a:rPr lang="en-GB" dirty="0">
                <a:solidFill>
                  <a:schemeClr val="bg1"/>
                </a:solidFill>
              </a:rPr>
              <a:t>How do you and school staff help your child to empty their ‘Bucket’ and stop it from overflowing during the day?</a:t>
            </a:r>
          </a:p>
        </p:txBody>
      </p:sp>
      <p:sp>
        <p:nvSpPr>
          <p:cNvPr id="4" name="Slide Number Placeholder 3">
            <a:extLst>
              <a:ext uri="{FF2B5EF4-FFF2-40B4-BE49-F238E27FC236}">
                <a16:creationId xmlns:a16="http://schemas.microsoft.com/office/drawing/2014/main" id="{19609029-55A5-F061-13CD-7B55C085189F}"/>
              </a:ext>
            </a:extLst>
          </p:cNvPr>
          <p:cNvSpPr>
            <a:spLocks noGrp="1"/>
          </p:cNvSpPr>
          <p:nvPr>
            <p:ph type="sldNum" sz="quarter" idx="12"/>
          </p:nvPr>
        </p:nvSpPr>
        <p:spPr>
          <a:xfrm>
            <a:off x="8849751" y="6187538"/>
            <a:ext cx="2743200" cy="365125"/>
          </a:xfrm>
        </p:spPr>
        <p:txBody>
          <a:bodyPr anchor="ctr">
            <a:normAutofit fontScale="77500" lnSpcReduction="20000"/>
          </a:bodyPr>
          <a:lstStyle/>
          <a:p>
            <a:pPr rtl="0">
              <a:spcAft>
                <a:spcPts val="600"/>
              </a:spcAft>
            </a:pPr>
            <a:fld id="{95CBEC59-7FF9-4688-98DF-89832A0C9025}" type="slidenum">
              <a:rPr lang="en-GB" noProof="0" smtClean="0"/>
              <a:pPr rtl="0">
                <a:spcAft>
                  <a:spcPts val="600"/>
                </a:spcAft>
              </a:pPr>
              <a:t>13</a:t>
            </a:fld>
            <a:endParaRPr lang="en-GB" noProof="0"/>
          </a:p>
        </p:txBody>
      </p:sp>
    </p:spTree>
    <p:extLst>
      <p:ext uri="{BB962C8B-B14F-4D97-AF65-F5344CB8AC3E}">
        <p14:creationId xmlns:p14="http://schemas.microsoft.com/office/powerpoint/2010/main" val="386985282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3F7A8A2-2FDA-193B-0A32-535CDAFD06BC}"/>
              </a:ext>
            </a:extLst>
          </p:cNvPr>
          <p:cNvSpPr>
            <a:spLocks noGrp="1"/>
          </p:cNvSpPr>
          <p:nvPr>
            <p:ph type="sldNum" sz="quarter" idx="12"/>
          </p:nvPr>
        </p:nvSpPr>
        <p:spPr/>
        <p:txBody>
          <a:bodyPr/>
          <a:lstStyle/>
          <a:p>
            <a:pPr rtl="0"/>
            <a:fld id="{95CBEC59-7FF9-4688-98DF-89832A0C9025}" type="slidenum">
              <a:rPr lang="en-GB" noProof="0" smtClean="0"/>
              <a:t>14</a:t>
            </a:fld>
            <a:endParaRPr lang="en-GB" noProof="0"/>
          </a:p>
        </p:txBody>
      </p:sp>
      <p:pic>
        <p:nvPicPr>
          <p:cNvPr id="4098" name="Picture 2">
            <a:extLst>
              <a:ext uri="{FF2B5EF4-FFF2-40B4-BE49-F238E27FC236}">
                <a16:creationId xmlns:a16="http://schemas.microsoft.com/office/drawing/2014/main" id="{20163F11-B404-2B49-F0CB-49549CAF8F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514" y="632258"/>
            <a:ext cx="10156536" cy="542541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5918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DE8B4-53F6-E4F3-9EFC-30E717F3E89A}"/>
              </a:ext>
            </a:extLst>
          </p:cNvPr>
          <p:cNvSpPr>
            <a:spLocks noGrp="1"/>
          </p:cNvSpPr>
          <p:nvPr>
            <p:ph type="title"/>
          </p:nvPr>
        </p:nvSpPr>
        <p:spPr>
          <a:xfrm>
            <a:off x="1739596" y="4626209"/>
            <a:ext cx="10274603" cy="915873"/>
          </a:xfrm>
        </p:spPr>
        <p:txBody>
          <a:bodyPr>
            <a:normAutofit fontScale="90000"/>
          </a:bodyPr>
          <a:lstStyle/>
          <a:p>
            <a:r>
              <a:rPr lang="en-GB" sz="3000" dirty="0"/>
              <a:t>Battery ‘performance’ running low…need a re-charge?</a:t>
            </a:r>
          </a:p>
        </p:txBody>
      </p:sp>
      <p:pic>
        <p:nvPicPr>
          <p:cNvPr id="9" name="Picture 8">
            <a:extLst>
              <a:ext uri="{FF2B5EF4-FFF2-40B4-BE49-F238E27FC236}">
                <a16:creationId xmlns:a16="http://schemas.microsoft.com/office/drawing/2014/main" id="{F0778335-0AC0-84B7-2466-52FC0B3D8B09}"/>
              </a:ext>
            </a:extLst>
          </p:cNvPr>
          <p:cNvPicPr>
            <a:picLocks noChangeAspect="1"/>
          </p:cNvPicPr>
          <p:nvPr/>
        </p:nvPicPr>
        <p:blipFill>
          <a:blip r:embed="rId2"/>
          <a:stretch>
            <a:fillRect/>
          </a:stretch>
        </p:blipFill>
        <p:spPr>
          <a:xfrm>
            <a:off x="6206159" y="0"/>
            <a:ext cx="5538196" cy="441325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11" name="Picture 10">
            <a:extLst>
              <a:ext uri="{FF2B5EF4-FFF2-40B4-BE49-F238E27FC236}">
                <a16:creationId xmlns:a16="http://schemas.microsoft.com/office/drawing/2014/main" id="{93D6D6F3-3DA0-D4F5-D703-CDBD5B752689}"/>
              </a:ext>
            </a:extLst>
          </p:cNvPr>
          <p:cNvPicPr>
            <a:picLocks noChangeAspect="1"/>
          </p:cNvPicPr>
          <p:nvPr/>
        </p:nvPicPr>
        <p:blipFill>
          <a:blip r:embed="rId3"/>
          <a:stretch>
            <a:fillRect/>
          </a:stretch>
        </p:blipFill>
        <p:spPr>
          <a:xfrm>
            <a:off x="1739597" y="17577"/>
            <a:ext cx="4246245" cy="441325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4179280774"/>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44454-950E-1811-1040-3D0CE7E18D45}"/>
              </a:ext>
            </a:extLst>
          </p:cNvPr>
          <p:cNvSpPr>
            <a:spLocks noGrp="1"/>
          </p:cNvSpPr>
          <p:nvPr>
            <p:ph type="title"/>
          </p:nvPr>
        </p:nvSpPr>
        <p:spPr>
          <a:xfrm>
            <a:off x="1645032" y="5188744"/>
            <a:ext cx="9384760" cy="915873"/>
          </a:xfrm>
        </p:spPr>
        <p:txBody>
          <a:bodyPr>
            <a:normAutofit fontScale="90000"/>
          </a:bodyPr>
          <a:lstStyle/>
          <a:p>
            <a:r>
              <a:rPr lang="en-GB" dirty="0"/>
              <a:t>Authentic self = broadening their interests</a:t>
            </a:r>
            <a:br>
              <a:rPr lang="en-GB" dirty="0"/>
            </a:br>
            <a:r>
              <a:rPr lang="en-GB" dirty="0"/>
              <a:t>and re-charging…</a:t>
            </a:r>
          </a:p>
        </p:txBody>
      </p:sp>
      <p:pic>
        <p:nvPicPr>
          <p:cNvPr id="2050" name="Picture 2">
            <a:extLst>
              <a:ext uri="{FF2B5EF4-FFF2-40B4-BE49-F238E27FC236}">
                <a16:creationId xmlns:a16="http://schemas.microsoft.com/office/drawing/2014/main" id="{82D26F36-DD00-C62D-84F0-E96F1FAFAF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697" y="135404"/>
            <a:ext cx="10277931" cy="4195484"/>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463870"/>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D23068C4-E6FB-1708-AFA0-A33955934EC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568" t="4706" r="5846" b="8497"/>
          <a:stretch/>
        </p:blipFill>
        <p:spPr bwMode="auto">
          <a:xfrm>
            <a:off x="1093693" y="43527"/>
            <a:ext cx="5241365" cy="677094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3F871C32-2869-8674-E2FA-B721A5E166CD}"/>
              </a:ext>
            </a:extLst>
          </p:cNvPr>
          <p:cNvSpPr/>
          <p:nvPr/>
        </p:nvSpPr>
        <p:spPr>
          <a:xfrm>
            <a:off x="6765365" y="2135094"/>
            <a:ext cx="3968376" cy="2587812"/>
          </a:xfrm>
          <a:prstGeom prst="rect">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solidFill>
                <a:highlight>
                  <a:srgbClr val="FFFF00"/>
                </a:highlight>
              </a:rPr>
              <a:t>6 key tips:</a:t>
            </a:r>
          </a:p>
          <a:p>
            <a:pPr algn="ctr"/>
            <a:r>
              <a:rPr lang="en-GB" sz="2400" b="1" dirty="0">
                <a:solidFill>
                  <a:schemeClr val="bg1"/>
                </a:solidFill>
              </a:rPr>
              <a:t>Screen time is about boundaries, balance and good communication </a:t>
            </a:r>
          </a:p>
        </p:txBody>
      </p:sp>
    </p:spTree>
    <p:extLst>
      <p:ext uri="{BB962C8B-B14F-4D97-AF65-F5344CB8AC3E}">
        <p14:creationId xmlns:p14="http://schemas.microsoft.com/office/powerpoint/2010/main" val="1728708601"/>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Text&#10;&#10;Description automatically generated">
            <a:extLst>
              <a:ext uri="{FF2B5EF4-FFF2-40B4-BE49-F238E27FC236}">
                <a16:creationId xmlns:a16="http://schemas.microsoft.com/office/drawing/2014/main" id="{C3CF948E-8D70-4A25-8ED4-3FBCD1517D97}"/>
              </a:ext>
            </a:extLst>
          </p:cNvPr>
          <p:cNvPicPr>
            <a:picLocks noChangeAspect="1"/>
          </p:cNvPicPr>
          <p:nvPr/>
        </p:nvPicPr>
        <p:blipFill>
          <a:blip r:embed="rId2"/>
          <a:stretch>
            <a:fillRect/>
          </a:stretch>
        </p:blipFill>
        <p:spPr>
          <a:xfrm>
            <a:off x="6987068" y="216406"/>
            <a:ext cx="4950931" cy="642518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1026" name="Picture 2">
            <a:extLst>
              <a:ext uri="{FF2B5EF4-FFF2-40B4-BE49-F238E27FC236}">
                <a16:creationId xmlns:a16="http://schemas.microsoft.com/office/drawing/2014/main" id="{DCA587DE-AC04-168E-1724-17BE8DD490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8834" y="0"/>
            <a:ext cx="414496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peech Bubble: Rectangle 2">
            <a:extLst>
              <a:ext uri="{FF2B5EF4-FFF2-40B4-BE49-F238E27FC236}">
                <a16:creationId xmlns:a16="http://schemas.microsoft.com/office/drawing/2014/main" id="{1FDB66A9-994C-9813-1A8D-78D62E994589}"/>
              </a:ext>
            </a:extLst>
          </p:cNvPr>
          <p:cNvSpPr/>
          <p:nvPr/>
        </p:nvSpPr>
        <p:spPr>
          <a:xfrm>
            <a:off x="464127" y="1219200"/>
            <a:ext cx="2051436" cy="1586345"/>
          </a:xfrm>
          <a:prstGeom prst="wedgeRectCallout">
            <a:avLst>
              <a:gd name="adj1" fmla="val 54622"/>
              <a:gd name="adj2" fmla="val 75309"/>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How can you support your child’s self-esteem?</a:t>
            </a:r>
          </a:p>
        </p:txBody>
      </p:sp>
    </p:spTree>
    <p:extLst>
      <p:ext uri="{BB962C8B-B14F-4D97-AF65-F5344CB8AC3E}">
        <p14:creationId xmlns:p14="http://schemas.microsoft.com/office/powerpoint/2010/main" val="575631134"/>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2000"/>
                <a:hueMod val="96000"/>
                <a:satMod val="128000"/>
                <a:lumMod val="114000"/>
              </a:schemeClr>
            </a:gs>
            <a:gs pos="100000">
              <a:schemeClr val="bg1">
                <a:shade val="62000"/>
                <a:hueMod val="100000"/>
                <a:satMod val="134000"/>
                <a:lumMod val="5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3079" name="Picture 3078">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081" name="Picture 3080">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083" name="Oval 3082">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085" name="Picture 3084">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87" name="Picture 3086">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3089" name="Rectangle 3088">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074" name="Picture 2" descr="A person and a child reading books at a desk&#10;&#10;AI-generated content may be incorrect.">
            <a:extLst>
              <a:ext uri="{FF2B5EF4-FFF2-40B4-BE49-F238E27FC236}">
                <a16:creationId xmlns:a16="http://schemas.microsoft.com/office/drawing/2014/main" id="{31BAC883-EBFE-38FA-345A-24816E045585}"/>
              </a:ext>
            </a:extLst>
          </p:cNvPr>
          <p:cNvPicPr>
            <a:picLocks noChangeAspect="1" noChangeArrowheads="1"/>
          </p:cNvPicPr>
          <p:nvPr/>
        </p:nvPicPr>
        <p:blipFill>
          <a:blip r:embed="rId6">
            <a:alphaModFix amt="25000"/>
            <a:grayscl/>
            <a:extLst>
              <a:ext uri="{28A0092B-C50C-407E-A947-70E740481C1C}">
                <a14:useLocalDpi xmlns:a14="http://schemas.microsoft.com/office/drawing/2010/main" val="0"/>
              </a:ext>
            </a:extLst>
          </a:blip>
          <a:srcRect t="19544" b="24206"/>
          <a:stretch/>
        </p:blipFill>
        <p:spPr bwMode="auto">
          <a:xfrm>
            <a:off x="0" y="0"/>
            <a:ext cx="12191980" cy="6858000"/>
          </a:xfrm>
          <a:prstGeom prst="rect">
            <a:avLst/>
          </a:prstGeom>
          <a:noFill/>
          <a:extLst>
            <a:ext uri="{909E8E84-426E-40DD-AFC4-6F175D3DCCD1}">
              <a14:hiddenFill xmlns:a14="http://schemas.microsoft.com/office/drawing/2010/main">
                <a:solidFill>
                  <a:srgbClr val="FFFFFF"/>
                </a:solidFill>
              </a14:hiddenFill>
            </a:ext>
          </a:extLst>
        </p:spPr>
      </p:pic>
      <p:sp>
        <p:nvSpPr>
          <p:cNvPr id="3091" name="Rectangle 3090">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 name="TextBox 4">
            <a:extLst>
              <a:ext uri="{FF2B5EF4-FFF2-40B4-BE49-F238E27FC236}">
                <a16:creationId xmlns:a16="http://schemas.microsoft.com/office/drawing/2014/main" id="{C1068CE7-660A-8F3F-7680-D683FF7D6D9F}"/>
              </a:ext>
            </a:extLst>
          </p:cNvPr>
          <p:cNvSpPr txBox="1"/>
          <p:nvPr/>
        </p:nvSpPr>
        <p:spPr>
          <a:xfrm>
            <a:off x="1522412" y="1141407"/>
            <a:ext cx="8946541" cy="4195481"/>
          </a:xfrm>
          <a:prstGeom prst="rect">
            <a:avLst/>
          </a:prstGeom>
        </p:spPr>
        <p:txBody>
          <a:bodyPr vert="horz" lIns="91440" tIns="45720" rIns="91440" bIns="45720" rtlCol="0">
            <a:noAutofit/>
          </a:bodyPr>
          <a:lstStyle/>
          <a:p>
            <a:pPr fontAlgn="base">
              <a:spcBef>
                <a:spcPts val="1000"/>
              </a:spcBef>
              <a:buClr>
                <a:schemeClr val="accent1"/>
              </a:buClr>
              <a:buSzPct val="80000"/>
            </a:pPr>
            <a:r>
              <a:rPr lang="en-US" sz="2400" b="1" u="none" strike="noStrike" dirty="0">
                <a:solidFill>
                  <a:srgbClr val="FFFF00"/>
                </a:solidFill>
                <a:effectLst/>
                <a:latin typeface="+mj-lt"/>
                <a:ea typeface="+mj-ea"/>
                <a:cs typeface="+mj-cs"/>
              </a:rPr>
              <a:t>1</a:t>
            </a:r>
          </a:p>
          <a:p>
            <a:pPr fontAlgn="base">
              <a:spcBef>
                <a:spcPts val="1000"/>
              </a:spcBef>
              <a:buClr>
                <a:schemeClr val="accent1"/>
              </a:buClr>
              <a:buSzPct val="80000"/>
            </a:pPr>
            <a:r>
              <a:rPr lang="en-US" sz="2400" b="1" dirty="0">
                <a:effectLst/>
                <a:latin typeface="+mj-lt"/>
                <a:ea typeface="+mj-ea"/>
                <a:cs typeface="+mj-cs"/>
              </a:rPr>
              <a:t>Encourage your child to read</a:t>
            </a:r>
            <a:br>
              <a:rPr lang="en-US" sz="2400" b="1" dirty="0">
                <a:effectLst/>
                <a:latin typeface="+mj-lt"/>
                <a:ea typeface="+mj-ea"/>
                <a:cs typeface="+mj-cs"/>
              </a:rPr>
            </a:br>
            <a:r>
              <a:rPr lang="en-US" sz="2400" b="1" u="none" strike="noStrike" dirty="0">
                <a:solidFill>
                  <a:srgbClr val="FF0000"/>
                </a:solidFill>
                <a:effectLst/>
                <a:latin typeface="+mj-lt"/>
                <a:ea typeface="+mj-ea"/>
                <a:cs typeface="+mj-cs"/>
              </a:rPr>
              <a:t>2</a:t>
            </a:r>
          </a:p>
          <a:p>
            <a:pPr fontAlgn="base">
              <a:spcBef>
                <a:spcPts val="1000"/>
              </a:spcBef>
              <a:buClr>
                <a:schemeClr val="accent1"/>
              </a:buClr>
              <a:buSzPct val="80000"/>
            </a:pPr>
            <a:r>
              <a:rPr lang="en-US" sz="2400" b="1" dirty="0">
                <a:effectLst/>
                <a:latin typeface="+mj-lt"/>
                <a:ea typeface="+mj-ea"/>
                <a:cs typeface="+mj-cs"/>
              </a:rPr>
              <a:t>Talk with your child </a:t>
            </a:r>
            <a:br>
              <a:rPr lang="en-US" sz="2400" b="1" dirty="0">
                <a:effectLst/>
                <a:latin typeface="+mj-lt"/>
                <a:ea typeface="+mj-ea"/>
                <a:cs typeface="+mj-cs"/>
              </a:rPr>
            </a:br>
            <a:r>
              <a:rPr lang="en-US" sz="2400" b="1" u="none" strike="noStrike" dirty="0">
                <a:solidFill>
                  <a:srgbClr val="00B0F0"/>
                </a:solidFill>
                <a:effectLst/>
                <a:latin typeface="+mj-lt"/>
                <a:ea typeface="+mj-ea"/>
                <a:cs typeface="+mj-cs"/>
              </a:rPr>
              <a:t>3</a:t>
            </a:r>
          </a:p>
          <a:p>
            <a:pPr fontAlgn="base">
              <a:spcBef>
                <a:spcPts val="1000"/>
              </a:spcBef>
              <a:buClr>
                <a:schemeClr val="accent1"/>
              </a:buClr>
              <a:buSzPct val="80000"/>
            </a:pPr>
            <a:r>
              <a:rPr lang="en-US" sz="2400" b="1" dirty="0">
                <a:effectLst/>
                <a:latin typeface="+mj-lt"/>
                <a:ea typeface="+mj-ea"/>
                <a:cs typeface="+mj-cs"/>
              </a:rPr>
              <a:t>Limit your child’s screen time</a:t>
            </a:r>
            <a:br>
              <a:rPr lang="en-US" sz="2400" b="1" dirty="0">
                <a:effectLst/>
                <a:latin typeface="+mj-lt"/>
                <a:ea typeface="+mj-ea"/>
                <a:cs typeface="+mj-cs"/>
              </a:rPr>
            </a:br>
            <a:r>
              <a:rPr lang="en-US" sz="2400" b="1" u="none" strike="noStrike" dirty="0">
                <a:solidFill>
                  <a:srgbClr val="FFC000"/>
                </a:solidFill>
                <a:effectLst/>
                <a:latin typeface="+mj-lt"/>
                <a:ea typeface="+mj-ea"/>
                <a:cs typeface="+mj-cs"/>
              </a:rPr>
              <a:t>4</a:t>
            </a:r>
          </a:p>
          <a:p>
            <a:pPr fontAlgn="base">
              <a:spcBef>
                <a:spcPts val="1000"/>
              </a:spcBef>
              <a:buClr>
                <a:schemeClr val="accent1"/>
              </a:buClr>
              <a:buSzPct val="80000"/>
            </a:pPr>
            <a:r>
              <a:rPr lang="en-US" sz="2400" b="1" dirty="0">
                <a:effectLst/>
                <a:latin typeface="+mj-lt"/>
                <a:ea typeface="+mj-ea"/>
                <a:cs typeface="+mj-cs"/>
              </a:rPr>
              <a:t>Encourage your child to use the library</a:t>
            </a:r>
            <a:br>
              <a:rPr lang="en-US" sz="2400" b="1" dirty="0">
                <a:effectLst/>
                <a:latin typeface="+mj-lt"/>
                <a:ea typeface="+mj-ea"/>
                <a:cs typeface="+mj-cs"/>
              </a:rPr>
            </a:br>
            <a:r>
              <a:rPr lang="en-US" sz="2400" b="1" u="none" strike="noStrike" dirty="0">
                <a:solidFill>
                  <a:schemeClr val="accent1">
                    <a:lumMod val="20000"/>
                    <a:lumOff val="80000"/>
                  </a:schemeClr>
                </a:solidFill>
                <a:effectLst/>
                <a:latin typeface="+mj-lt"/>
                <a:ea typeface="+mj-ea"/>
                <a:cs typeface="+mj-cs"/>
              </a:rPr>
              <a:t>5</a:t>
            </a:r>
          </a:p>
          <a:p>
            <a:pPr fontAlgn="base">
              <a:spcBef>
                <a:spcPts val="1000"/>
              </a:spcBef>
              <a:buClr>
                <a:schemeClr val="accent1"/>
              </a:buClr>
              <a:buSzPct val="80000"/>
            </a:pPr>
            <a:r>
              <a:rPr lang="en-US" sz="2400" b="1" dirty="0">
                <a:effectLst/>
                <a:latin typeface="+mj-lt"/>
                <a:ea typeface="+mj-ea"/>
                <a:cs typeface="+mj-cs"/>
              </a:rPr>
              <a:t>Have a positive, enthusiastic attitude about education</a:t>
            </a:r>
            <a:br>
              <a:rPr lang="en-US" sz="2400" b="1" dirty="0">
                <a:effectLst/>
                <a:latin typeface="+mj-lt"/>
                <a:ea typeface="+mj-ea"/>
                <a:cs typeface="+mj-cs"/>
              </a:rPr>
            </a:br>
            <a:r>
              <a:rPr lang="en-US" sz="2400" b="1" u="none" strike="noStrike" dirty="0">
                <a:solidFill>
                  <a:schemeClr val="accent6">
                    <a:lumMod val="60000"/>
                    <a:lumOff val="40000"/>
                  </a:schemeClr>
                </a:solidFill>
                <a:effectLst/>
                <a:latin typeface="+mj-lt"/>
                <a:ea typeface="+mj-ea"/>
                <a:cs typeface="+mj-cs"/>
              </a:rPr>
              <a:t>6</a:t>
            </a:r>
          </a:p>
          <a:p>
            <a:pPr fontAlgn="base">
              <a:spcBef>
                <a:spcPts val="1000"/>
              </a:spcBef>
              <a:buClr>
                <a:schemeClr val="accent1"/>
              </a:buClr>
              <a:buSzPct val="80000"/>
            </a:pPr>
            <a:r>
              <a:rPr lang="en-US" sz="2400" b="1" dirty="0">
                <a:effectLst/>
                <a:latin typeface="+mj-lt"/>
                <a:ea typeface="+mj-ea"/>
                <a:cs typeface="+mj-cs"/>
              </a:rPr>
              <a:t>Encourage active learning</a:t>
            </a:r>
            <a:endParaRPr lang="en-US" sz="2400" b="1" dirty="0">
              <a:latin typeface="+mj-lt"/>
              <a:ea typeface="+mj-ea"/>
              <a:cs typeface="+mj-cs"/>
            </a:endParaRPr>
          </a:p>
        </p:txBody>
      </p:sp>
    </p:spTree>
    <p:extLst>
      <p:ext uri="{BB962C8B-B14F-4D97-AF65-F5344CB8AC3E}">
        <p14:creationId xmlns:p14="http://schemas.microsoft.com/office/powerpoint/2010/main" val="132338604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4B509-B1F3-1A4F-77EE-707C6B615F95}"/>
              </a:ext>
            </a:extLst>
          </p:cNvPr>
          <p:cNvSpPr>
            <a:spLocks noGrp="1"/>
          </p:cNvSpPr>
          <p:nvPr>
            <p:ph type="title"/>
          </p:nvPr>
        </p:nvSpPr>
        <p:spPr>
          <a:xfrm>
            <a:off x="670018" y="303306"/>
            <a:ext cx="7726924" cy="939800"/>
          </a:xfrm>
          <a:solidFill>
            <a:schemeClr val="accent2"/>
          </a:solidFill>
        </p:spPr>
        <p:txBody>
          <a:bodyPr/>
          <a:lstStyle/>
          <a:p>
            <a:r>
              <a:rPr lang="en-GB" b="1" dirty="0">
                <a:solidFill>
                  <a:schemeClr val="bg1"/>
                </a:solidFill>
              </a:rPr>
              <a:t>Self-soothing:</a:t>
            </a:r>
          </a:p>
        </p:txBody>
      </p:sp>
      <p:sp>
        <p:nvSpPr>
          <p:cNvPr id="3" name="Content Placeholder 2">
            <a:extLst>
              <a:ext uri="{FF2B5EF4-FFF2-40B4-BE49-F238E27FC236}">
                <a16:creationId xmlns:a16="http://schemas.microsoft.com/office/drawing/2014/main" id="{B160E964-86ED-ECBC-C50A-80C9B7716B1A}"/>
              </a:ext>
            </a:extLst>
          </p:cNvPr>
          <p:cNvSpPr>
            <a:spLocks noGrp="1"/>
          </p:cNvSpPr>
          <p:nvPr>
            <p:ph idx="1"/>
          </p:nvPr>
        </p:nvSpPr>
        <p:spPr>
          <a:xfrm>
            <a:off x="598299" y="1774371"/>
            <a:ext cx="7571535" cy="4668264"/>
          </a:xfrm>
        </p:spPr>
        <p:txBody>
          <a:bodyPr/>
          <a:lstStyle/>
          <a:p>
            <a:pPr marL="0" indent="0">
              <a:buNone/>
            </a:pPr>
            <a:r>
              <a:rPr lang="en-GB" sz="2400" b="1" dirty="0"/>
              <a:t>How do you help your child to self-soothe?</a:t>
            </a:r>
          </a:p>
          <a:p>
            <a:pPr>
              <a:buClr>
                <a:schemeClr val="accent5">
                  <a:lumMod val="60000"/>
                  <a:lumOff val="40000"/>
                </a:schemeClr>
              </a:buClr>
              <a:buFont typeface="Wingdings" panose="05000000000000000000" pitchFamily="2" charset="2"/>
              <a:buChar char="v"/>
            </a:pPr>
            <a:r>
              <a:rPr lang="en-GB" b="1" dirty="0">
                <a:solidFill>
                  <a:schemeClr val="accent5">
                    <a:lumMod val="60000"/>
                    <a:lumOff val="40000"/>
                  </a:schemeClr>
                </a:solidFill>
              </a:rPr>
              <a:t>Sensory objects </a:t>
            </a:r>
            <a:r>
              <a:rPr lang="en-GB" b="1" dirty="0"/>
              <a:t>– tactile/manipulatives/gel toys/’Chewlery’</a:t>
            </a:r>
          </a:p>
          <a:p>
            <a:pPr>
              <a:buClr>
                <a:schemeClr val="accent5">
                  <a:lumMod val="60000"/>
                  <a:lumOff val="40000"/>
                </a:schemeClr>
              </a:buClr>
              <a:buFont typeface="Wingdings" panose="05000000000000000000" pitchFamily="2" charset="2"/>
              <a:buChar char="v"/>
            </a:pPr>
            <a:r>
              <a:rPr lang="en-GB" b="1" dirty="0"/>
              <a:t>Recognise</a:t>
            </a:r>
            <a:r>
              <a:rPr lang="en-GB" b="1" dirty="0">
                <a:solidFill>
                  <a:srgbClr val="FF0000"/>
                </a:solidFill>
              </a:rPr>
              <a:t> </a:t>
            </a:r>
            <a:r>
              <a:rPr lang="en-GB" b="1" dirty="0">
                <a:solidFill>
                  <a:schemeClr val="accent5">
                    <a:lumMod val="60000"/>
                    <a:lumOff val="40000"/>
                  </a:schemeClr>
                </a:solidFill>
              </a:rPr>
              <a:t>stimming</a:t>
            </a:r>
            <a:r>
              <a:rPr lang="en-GB" b="1" dirty="0">
                <a:solidFill>
                  <a:srgbClr val="FF0000"/>
                </a:solidFill>
              </a:rPr>
              <a:t> </a:t>
            </a:r>
            <a:r>
              <a:rPr lang="en-GB" b="1" dirty="0"/>
              <a:t>as a means for your child to process their day – provide space </a:t>
            </a:r>
          </a:p>
          <a:p>
            <a:pPr marL="0" indent="0">
              <a:buClr>
                <a:schemeClr val="accent5">
                  <a:lumMod val="60000"/>
                  <a:lumOff val="40000"/>
                </a:schemeClr>
              </a:buClr>
              <a:buNone/>
            </a:pPr>
            <a:endParaRPr lang="en-GB" b="1" dirty="0"/>
          </a:p>
          <a:p>
            <a:pPr marL="0" indent="0">
              <a:buClr>
                <a:schemeClr val="accent5">
                  <a:lumMod val="60000"/>
                  <a:lumOff val="40000"/>
                </a:schemeClr>
              </a:buClr>
              <a:buNone/>
            </a:pPr>
            <a:r>
              <a:rPr lang="en-GB" sz="2400" b="1" dirty="0"/>
              <a:t>How do you support relaxation and calm?</a:t>
            </a:r>
          </a:p>
          <a:p>
            <a:pPr>
              <a:buClr>
                <a:schemeClr val="accent5">
                  <a:lumMod val="60000"/>
                  <a:lumOff val="40000"/>
                </a:schemeClr>
              </a:buClr>
              <a:buFont typeface="Wingdings" panose="05000000000000000000" pitchFamily="2" charset="2"/>
              <a:buChar char="v"/>
            </a:pPr>
            <a:r>
              <a:rPr lang="en-GB" b="1" dirty="0"/>
              <a:t>Yoga, exercise, favourite music, interests, experience of nature walks and activities</a:t>
            </a:r>
          </a:p>
          <a:p>
            <a:pPr>
              <a:buClr>
                <a:schemeClr val="accent5">
                  <a:lumMod val="60000"/>
                  <a:lumOff val="40000"/>
                </a:schemeClr>
              </a:buClr>
              <a:buFont typeface="Wingdings" panose="05000000000000000000" pitchFamily="2" charset="2"/>
              <a:buChar char="v"/>
            </a:pPr>
            <a:r>
              <a:rPr lang="en-GB" b="1" dirty="0"/>
              <a:t>Help your child to recognize what helps them to feel relaxed and have a calm body…</a:t>
            </a:r>
          </a:p>
        </p:txBody>
      </p:sp>
      <p:pic>
        <p:nvPicPr>
          <p:cNvPr id="2050" name="Picture 2" descr="Meditation clipart boy pictures on Cliparts Pub 2020! 🔝">
            <a:extLst>
              <a:ext uri="{FF2B5EF4-FFF2-40B4-BE49-F238E27FC236}">
                <a16:creationId xmlns:a16="http://schemas.microsoft.com/office/drawing/2014/main" id="{E82240F9-E668-580E-EA6B-8F0A466B4D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5379" y="3011"/>
            <a:ext cx="3567617" cy="267195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A7CEA64-05E4-2D00-5A83-A881E3D4A95E}"/>
              </a:ext>
            </a:extLst>
          </p:cNvPr>
          <p:cNvPicPr>
            <a:picLocks noChangeAspect="1"/>
          </p:cNvPicPr>
          <p:nvPr/>
        </p:nvPicPr>
        <p:blipFill rotWithShape="1">
          <a:blip r:embed="rId3"/>
          <a:srcRect l="48920" t="27023" r="22590" b="20896"/>
          <a:stretch/>
        </p:blipFill>
        <p:spPr>
          <a:xfrm>
            <a:off x="8577619" y="2892234"/>
            <a:ext cx="3350526" cy="380417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1985416392"/>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10C50A7-9DDB-C41C-9A89-C3F4FC90EE48}"/>
              </a:ext>
            </a:extLst>
          </p:cNvPr>
          <p:cNvSpPr txBox="1"/>
          <p:nvPr/>
        </p:nvSpPr>
        <p:spPr>
          <a:xfrm>
            <a:off x="347797" y="474752"/>
            <a:ext cx="7240772" cy="2053639"/>
          </a:xfrm>
          <a:prstGeom prst="rect">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marL="342900" lvl="0" indent="-342900">
              <a:lnSpc>
                <a:spcPct val="107000"/>
              </a:lnSpc>
              <a:buFont typeface="Symbol" panose="05050102010706020507" pitchFamily="18" charset="2"/>
              <a:buChar char=""/>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A</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sensory object may also help processing in a line/assembly/noisy dining hall – ‘Chewlery’ / bracelets may be particularly helpful for oral/tactile needs</a:t>
            </a:r>
          </a:p>
          <a:p>
            <a:pPr marL="342900" lvl="0" indent="-342900">
              <a:lnSpc>
                <a:spcPct val="107000"/>
              </a:lnSpc>
              <a:buFont typeface="Symbol" panose="05050102010706020507" pitchFamily="18" charset="2"/>
              <a:buChar char=""/>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Access to ear defenders may also help when on a task/eating</a:t>
            </a:r>
          </a:p>
          <a:p>
            <a:pPr marL="342900" lvl="0" indent="-342900">
              <a:lnSpc>
                <a:spcPct val="107000"/>
              </a:lnSpc>
              <a:spcAft>
                <a:spcPts val="800"/>
              </a:spcAft>
              <a:buFont typeface="Symbol" panose="05050102010706020507" pitchFamily="18" charset="2"/>
              <a:buChar char=""/>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Keep a log/profile that may be </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helpful to </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clinicians in devising a sensory diet</a:t>
            </a:r>
          </a:p>
        </p:txBody>
      </p:sp>
      <p:pic>
        <p:nvPicPr>
          <p:cNvPr id="6146" name="Picture 2">
            <a:extLst>
              <a:ext uri="{FF2B5EF4-FFF2-40B4-BE49-F238E27FC236}">
                <a16:creationId xmlns:a16="http://schemas.microsoft.com/office/drawing/2014/main" id="{B225BD33-A1B8-1250-7900-D0391B3945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797" y="3242291"/>
            <a:ext cx="3377488" cy="327882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72C22B8-A606-6E31-E72D-AB7936362451}"/>
              </a:ext>
            </a:extLst>
          </p:cNvPr>
          <p:cNvPicPr>
            <a:picLocks noChangeAspect="1"/>
          </p:cNvPicPr>
          <p:nvPr/>
        </p:nvPicPr>
        <p:blipFill rotWithShape="1">
          <a:blip r:embed="rId3"/>
          <a:srcRect t="16434" r="51599" b="17209"/>
          <a:stretch/>
        </p:blipFill>
        <p:spPr>
          <a:xfrm>
            <a:off x="3968183" y="3008110"/>
            <a:ext cx="4859079" cy="374718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148" name="Picture 4">
            <a:extLst>
              <a:ext uri="{FF2B5EF4-FFF2-40B4-BE49-F238E27FC236}">
                <a16:creationId xmlns:a16="http://schemas.microsoft.com/office/drawing/2014/main" id="{5A736BA4-9F30-6644-884E-5057F246E3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8528" y="173907"/>
            <a:ext cx="2594344" cy="2594344"/>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pic>
        <p:nvPicPr>
          <p:cNvPr id="6150" name="Picture 6" descr="Sensory Ear Defenders for Autism and ASD">
            <a:extLst>
              <a:ext uri="{FF2B5EF4-FFF2-40B4-BE49-F238E27FC236}">
                <a16:creationId xmlns:a16="http://schemas.microsoft.com/office/drawing/2014/main" id="{F8645241-123E-6AD3-2B96-8AD63E88FE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70160" y="2748183"/>
            <a:ext cx="2141691" cy="214169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pic>
        <p:nvPicPr>
          <p:cNvPr id="6152" name="Picture 8">
            <a:extLst>
              <a:ext uri="{FF2B5EF4-FFF2-40B4-BE49-F238E27FC236}">
                <a16:creationId xmlns:a16="http://schemas.microsoft.com/office/drawing/2014/main" id="{C8CC7258-16E1-6804-718B-7D4963F3BD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70160" y="4949761"/>
            <a:ext cx="2465424" cy="176101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150511"/>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7163C5A-4570-B8AC-E642-7C572D44B2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226" y="141672"/>
            <a:ext cx="9332358" cy="657465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3" name="Speech Bubble: Rectangle 2">
            <a:extLst>
              <a:ext uri="{FF2B5EF4-FFF2-40B4-BE49-F238E27FC236}">
                <a16:creationId xmlns:a16="http://schemas.microsoft.com/office/drawing/2014/main" id="{C010AE04-1212-6207-0B3A-D62416923B93}"/>
              </a:ext>
            </a:extLst>
          </p:cNvPr>
          <p:cNvSpPr/>
          <p:nvPr/>
        </p:nvSpPr>
        <p:spPr>
          <a:xfrm>
            <a:off x="10375153" y="1709270"/>
            <a:ext cx="1541621" cy="2330823"/>
          </a:xfrm>
          <a:prstGeom prst="wedgeRectCallout">
            <a:avLst>
              <a:gd name="adj1" fmla="val -136360"/>
              <a:gd name="adj2" fmla="val -64744"/>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dirty="0"/>
              <a:t>A restorative approach when things go wrong </a:t>
            </a:r>
          </a:p>
        </p:txBody>
      </p:sp>
    </p:spTree>
    <p:extLst>
      <p:ext uri="{BB962C8B-B14F-4D97-AF65-F5344CB8AC3E}">
        <p14:creationId xmlns:p14="http://schemas.microsoft.com/office/powerpoint/2010/main" val="3976878260"/>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9F50B22-51EC-3056-3BE6-AF681F8E2E32}"/>
              </a:ext>
            </a:extLst>
          </p:cNvPr>
          <p:cNvSpPr>
            <a:spLocks noGrp="1"/>
          </p:cNvSpPr>
          <p:nvPr>
            <p:ph type="sldNum" sz="quarter" idx="12"/>
          </p:nvPr>
        </p:nvSpPr>
        <p:spPr/>
        <p:txBody>
          <a:bodyPr/>
          <a:lstStyle/>
          <a:p>
            <a:fld id="{C3083F7B-38FA-492E-B43F-980AB5F65AA1}" type="slidenum">
              <a:rPr lang="en-GB" smtClean="0"/>
              <a:t>23</a:t>
            </a:fld>
            <a:endParaRPr lang="en-GB"/>
          </a:p>
        </p:txBody>
      </p:sp>
      <p:pic>
        <p:nvPicPr>
          <p:cNvPr id="3" name="Picture 2" descr="text">
            <a:extLst>
              <a:ext uri="{FF2B5EF4-FFF2-40B4-BE49-F238E27FC236}">
                <a16:creationId xmlns:a16="http://schemas.microsoft.com/office/drawing/2014/main" id="{8B2EB2C1-F198-C158-D1AF-441B1512C5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74" r="2133" b="5900"/>
          <a:stretch/>
        </p:blipFill>
        <p:spPr bwMode="auto">
          <a:xfrm>
            <a:off x="261413" y="438694"/>
            <a:ext cx="5538858" cy="5980612"/>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E351D58-91B5-C64E-77E3-76E63F7BE3F9}"/>
              </a:ext>
            </a:extLst>
          </p:cNvPr>
          <p:cNvSpPr txBox="1"/>
          <p:nvPr/>
        </p:nvSpPr>
        <p:spPr>
          <a:xfrm>
            <a:off x="6455485" y="679572"/>
            <a:ext cx="3641271" cy="1200329"/>
          </a:xfrm>
          <a:prstGeom prst="rect">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n-GB" b="1" dirty="0">
                <a:solidFill>
                  <a:schemeClr val="bg1"/>
                </a:solidFill>
              </a:rPr>
              <a:t>See heightened behaviour as an unmet emotional need to be worked on with skills to develop</a:t>
            </a:r>
          </a:p>
        </p:txBody>
      </p:sp>
      <p:pic>
        <p:nvPicPr>
          <p:cNvPr id="5" name="Picture 4" descr="Diagram&#10;&#10;Description automatically generated">
            <a:extLst>
              <a:ext uri="{FF2B5EF4-FFF2-40B4-BE49-F238E27FC236}">
                <a16:creationId xmlns:a16="http://schemas.microsoft.com/office/drawing/2014/main" id="{DFD45F67-9CA5-3001-9642-F75B1BAAA9B1}"/>
              </a:ext>
            </a:extLst>
          </p:cNvPr>
          <p:cNvPicPr>
            <a:picLocks noChangeAspect="1"/>
          </p:cNvPicPr>
          <p:nvPr/>
        </p:nvPicPr>
        <p:blipFill rotWithShape="1">
          <a:blip r:embed="rId3"/>
          <a:srcRect t="5597" b="7160"/>
          <a:stretch/>
        </p:blipFill>
        <p:spPr>
          <a:xfrm>
            <a:off x="6096000" y="2294612"/>
            <a:ext cx="5950699" cy="402345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631245807"/>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FFD31-BA9D-24BE-C153-C2162A58A768}"/>
              </a:ext>
            </a:extLst>
          </p:cNvPr>
          <p:cNvSpPr>
            <a:spLocks noGrp="1"/>
          </p:cNvSpPr>
          <p:nvPr>
            <p:ph type="title"/>
          </p:nvPr>
        </p:nvSpPr>
        <p:spPr>
          <a:xfrm>
            <a:off x="319539" y="158803"/>
            <a:ext cx="10196061" cy="922938"/>
          </a:xfr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r>
              <a:rPr lang="en-GB" sz="2200" b="1" dirty="0">
                <a:solidFill>
                  <a:schemeClr val="bg1"/>
                </a:solidFill>
              </a:rPr>
              <a:t>Drawing out situations can support meanings behind actions and really make social intent/perceptions and responses more understandable</a:t>
            </a:r>
          </a:p>
        </p:txBody>
      </p:sp>
      <p:pic>
        <p:nvPicPr>
          <p:cNvPr id="4" name="Picture 3">
            <a:extLst>
              <a:ext uri="{FF2B5EF4-FFF2-40B4-BE49-F238E27FC236}">
                <a16:creationId xmlns:a16="http://schemas.microsoft.com/office/drawing/2014/main" id="{40F345B4-047A-9DEA-167C-AB4FDEAE8E82}"/>
              </a:ext>
            </a:extLst>
          </p:cNvPr>
          <p:cNvPicPr>
            <a:picLocks noChangeAspect="1"/>
          </p:cNvPicPr>
          <p:nvPr/>
        </p:nvPicPr>
        <p:blipFill rotWithShape="1">
          <a:blip r:embed="rId2"/>
          <a:srcRect l="53719" t="26271" r="10219" b="8650"/>
          <a:stretch/>
        </p:blipFill>
        <p:spPr>
          <a:xfrm>
            <a:off x="424542" y="1262743"/>
            <a:ext cx="4392387" cy="495427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6" name="Picture 5">
            <a:extLst>
              <a:ext uri="{FF2B5EF4-FFF2-40B4-BE49-F238E27FC236}">
                <a16:creationId xmlns:a16="http://schemas.microsoft.com/office/drawing/2014/main" id="{9268D28E-29AA-1A55-C2E7-18B89ED1EF04}"/>
              </a:ext>
            </a:extLst>
          </p:cNvPr>
          <p:cNvPicPr>
            <a:picLocks noChangeAspect="1"/>
          </p:cNvPicPr>
          <p:nvPr/>
        </p:nvPicPr>
        <p:blipFill rotWithShape="1">
          <a:blip r:embed="rId3"/>
          <a:srcRect l="54265" t="40080" r="8433" b="19426"/>
          <a:stretch/>
        </p:blipFill>
        <p:spPr>
          <a:xfrm>
            <a:off x="5343126" y="1262743"/>
            <a:ext cx="5375617" cy="364737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7" name="TextBox 6">
            <a:extLst>
              <a:ext uri="{FF2B5EF4-FFF2-40B4-BE49-F238E27FC236}">
                <a16:creationId xmlns:a16="http://schemas.microsoft.com/office/drawing/2014/main" id="{0EB2C3D2-7B08-3351-F0D9-2D9566D4CA54}"/>
              </a:ext>
            </a:extLst>
          </p:cNvPr>
          <p:cNvSpPr txBox="1"/>
          <p:nvPr/>
        </p:nvSpPr>
        <p:spPr>
          <a:xfrm>
            <a:off x="5343126" y="5143501"/>
            <a:ext cx="5450060" cy="369332"/>
          </a:xfrm>
          <a:prstGeom prst="rect">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n-GB" b="1" dirty="0">
                <a:solidFill>
                  <a:schemeClr val="bg1"/>
                </a:solidFill>
              </a:rPr>
              <a:t>Comic Strip conversations and Social Stories</a:t>
            </a:r>
          </a:p>
        </p:txBody>
      </p:sp>
      <p:sp>
        <p:nvSpPr>
          <p:cNvPr id="9" name="TextBox 8">
            <a:extLst>
              <a:ext uri="{FF2B5EF4-FFF2-40B4-BE49-F238E27FC236}">
                <a16:creationId xmlns:a16="http://schemas.microsoft.com/office/drawing/2014/main" id="{611723B9-3111-0F7B-B499-2A6F283F8479}"/>
              </a:ext>
            </a:extLst>
          </p:cNvPr>
          <p:cNvSpPr txBox="1"/>
          <p:nvPr/>
        </p:nvSpPr>
        <p:spPr>
          <a:xfrm>
            <a:off x="5343126" y="5741104"/>
            <a:ext cx="6096000" cy="646331"/>
          </a:xfrm>
          <a:prstGeom prst="rect">
            <a:avLst/>
          </a:prstGeom>
          <a:noFill/>
        </p:spPr>
        <p:txBody>
          <a:bodyPr wrap="square">
            <a:spAutoFit/>
          </a:bodyPr>
          <a:lstStyle/>
          <a:p>
            <a:r>
              <a:rPr lang="en-GB" b="1" dirty="0"/>
              <a:t>Carol Gray - Social Stories carolgraysocialstories.com</a:t>
            </a:r>
          </a:p>
        </p:txBody>
      </p:sp>
    </p:spTree>
    <p:extLst>
      <p:ext uri="{BB962C8B-B14F-4D97-AF65-F5344CB8AC3E}">
        <p14:creationId xmlns:p14="http://schemas.microsoft.com/office/powerpoint/2010/main" val="578029725"/>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69B86-59B4-1CB7-5F4B-147304EC85FE}"/>
              </a:ext>
            </a:extLst>
          </p:cNvPr>
          <p:cNvSpPr>
            <a:spLocks noGrp="1"/>
          </p:cNvSpPr>
          <p:nvPr>
            <p:ph type="title"/>
          </p:nvPr>
        </p:nvSpPr>
        <p:spPr>
          <a:xfrm>
            <a:off x="645130" y="655918"/>
            <a:ext cx="9404723" cy="927847"/>
          </a:xfr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r>
              <a:rPr lang="en-GB" b="1" dirty="0">
                <a:solidFill>
                  <a:schemeClr val="bg1"/>
                </a:solidFill>
              </a:rPr>
              <a:t>Some key strategies for sleep:</a:t>
            </a:r>
          </a:p>
        </p:txBody>
      </p:sp>
      <p:sp>
        <p:nvSpPr>
          <p:cNvPr id="3" name="Content Placeholder 2">
            <a:extLst>
              <a:ext uri="{FF2B5EF4-FFF2-40B4-BE49-F238E27FC236}">
                <a16:creationId xmlns:a16="http://schemas.microsoft.com/office/drawing/2014/main" id="{3904F4E7-9FE1-9462-5C89-3CA1E596DC36}"/>
              </a:ext>
            </a:extLst>
          </p:cNvPr>
          <p:cNvSpPr>
            <a:spLocks noGrp="1"/>
          </p:cNvSpPr>
          <p:nvPr>
            <p:ph idx="1"/>
          </p:nvPr>
        </p:nvSpPr>
        <p:spPr>
          <a:xfrm>
            <a:off x="645130" y="2052918"/>
            <a:ext cx="9404723" cy="4195481"/>
          </a:xfrm>
        </p:spPr>
        <p:txBody>
          <a:bodyPr>
            <a:normAutofit lnSpcReduction="10000"/>
          </a:bodyPr>
          <a:lstStyle/>
          <a:p>
            <a:r>
              <a:rPr lang="en-GB" dirty="0"/>
              <a:t>Explain sleep to your child ie/ use of a Social Story/chart</a:t>
            </a:r>
          </a:p>
          <a:p>
            <a:r>
              <a:rPr lang="en-GB" dirty="0"/>
              <a:t>Keep a sleep diary</a:t>
            </a:r>
          </a:p>
          <a:p>
            <a:r>
              <a:rPr lang="en-GB" dirty="0"/>
              <a:t>Establish clear routines – time and sequence building up to bedtime</a:t>
            </a:r>
          </a:p>
          <a:p>
            <a:r>
              <a:rPr lang="en-GB" dirty="0"/>
              <a:t>Keeping the hour before bedtime – non-digital, sensory comforting, calming to sleep ie/relaxation, massage, scent</a:t>
            </a:r>
          </a:p>
          <a:p>
            <a:r>
              <a:rPr lang="en-GB" dirty="0"/>
              <a:t>Make the bedroom low sensory nurturing/comfortable </a:t>
            </a:r>
          </a:p>
          <a:p>
            <a:r>
              <a:rPr lang="en-GB" dirty="0"/>
              <a:t>Diet – food sensitivity/stomach discomfort – access to a dietitian may support</a:t>
            </a:r>
          </a:p>
          <a:p>
            <a:r>
              <a:rPr lang="en-GB" dirty="0"/>
              <a:t>Medication – prescription only Melatonin supplement</a:t>
            </a:r>
          </a:p>
          <a:p>
            <a:r>
              <a:rPr lang="en-GB" dirty="0"/>
              <a:t>Look at ways to support your own sleep around improving your child’s situation</a:t>
            </a:r>
          </a:p>
        </p:txBody>
      </p:sp>
    </p:spTree>
    <p:extLst>
      <p:ext uri="{BB962C8B-B14F-4D97-AF65-F5344CB8AC3E}">
        <p14:creationId xmlns:p14="http://schemas.microsoft.com/office/powerpoint/2010/main" val="690843770"/>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EE65C4-DE9F-7201-FBF7-27FC886B85F8}"/>
              </a:ext>
            </a:extLst>
          </p:cNvPr>
          <p:cNvSpPr txBox="1"/>
          <p:nvPr/>
        </p:nvSpPr>
        <p:spPr>
          <a:xfrm>
            <a:off x="723154" y="627529"/>
            <a:ext cx="9514540" cy="5570756"/>
          </a:xfrm>
          <a:prstGeom prst="rect">
            <a:avLst/>
          </a:prstGeom>
          <a:noFill/>
        </p:spPr>
        <p:txBody>
          <a:bodyPr wrap="square">
            <a:spAutoFit/>
          </a:bodyPr>
          <a:lstStyle/>
          <a:p>
            <a:pPr algn="l"/>
            <a:r>
              <a:rPr lang="en-GB" sz="2800" b="1" i="0" dirty="0">
                <a:effectLst/>
                <a:latin typeface="hero-new"/>
              </a:rPr>
              <a:t>Next steps:  Sleep concerns:  </a:t>
            </a:r>
            <a:r>
              <a:rPr lang="en-GB" sz="2000" b="1" i="0" dirty="0">
                <a:effectLst/>
                <a:latin typeface="hero-new"/>
              </a:rPr>
              <a:t>(from the National Autistic Society)</a:t>
            </a:r>
          </a:p>
          <a:p>
            <a:pPr algn="l"/>
            <a:r>
              <a:rPr lang="en-GB" sz="2000" dirty="0">
                <a:hlinkClick r:id="rId2">
                  <a:extLst>
                    <a:ext uri="{A12FA001-AC4F-418D-AE19-62706E023703}">
                      <ahyp:hlinkClr xmlns:ahyp="http://schemas.microsoft.com/office/drawing/2018/hyperlinkcolor" val="tx"/>
                    </a:ext>
                  </a:extLst>
                </a:hlinkClick>
              </a:rPr>
              <a:t>Parents and families (autism.org.uk)</a:t>
            </a:r>
            <a:endParaRPr lang="en-GB" sz="2000" b="1" i="0" dirty="0">
              <a:effectLst/>
              <a:latin typeface="hero-new"/>
            </a:endParaRPr>
          </a:p>
          <a:p>
            <a:pPr algn="l"/>
            <a:endParaRPr lang="en-GB" sz="2800" b="1" i="0" dirty="0">
              <a:effectLst/>
              <a:latin typeface="hero-new"/>
            </a:endParaRPr>
          </a:p>
          <a:p>
            <a:pPr algn="l"/>
            <a:r>
              <a:rPr lang="en-GB" sz="2800" b="0" i="0" dirty="0">
                <a:effectLst/>
                <a:latin typeface="hero-new"/>
              </a:rPr>
              <a:t>Further information and support </a:t>
            </a:r>
          </a:p>
          <a:p>
            <a:pPr algn="l"/>
            <a:r>
              <a:rPr lang="en-GB" sz="2800" b="0" i="0" dirty="0">
                <a:effectLst/>
                <a:latin typeface="hero-new"/>
              </a:rPr>
              <a:t>Find out more about what </a:t>
            </a:r>
            <a:r>
              <a:rPr lang="en-GB" sz="2800" b="0" i="0" dirty="0">
                <a:effectLst/>
                <a:latin typeface="hero-new"/>
                <a:hlinkClick r:id="rId3">
                  <a:extLst>
                    <a:ext uri="{A12FA001-AC4F-418D-AE19-62706E023703}">
                      <ahyp:hlinkClr xmlns:ahyp="http://schemas.microsoft.com/office/drawing/2018/hyperlinkcolor" val="tx"/>
                    </a:ext>
                  </a:extLst>
                </a:hlinkClick>
              </a:rPr>
              <a:t>help and support</a:t>
            </a:r>
            <a:r>
              <a:rPr lang="en-GB" sz="2800" b="0" i="0" dirty="0">
                <a:effectLst/>
                <a:latin typeface="hero-new"/>
              </a:rPr>
              <a:t> is available:</a:t>
            </a:r>
          </a:p>
          <a:p>
            <a:pPr algn="l"/>
            <a:endParaRPr lang="en-GB" sz="2800" b="0" i="0" dirty="0">
              <a:effectLst/>
              <a:latin typeface="hero-new"/>
            </a:endParaRPr>
          </a:p>
          <a:p>
            <a:pPr algn="l">
              <a:buFont typeface="Arial" panose="020B0604020202020204" pitchFamily="34" charset="0"/>
              <a:buChar char="•"/>
            </a:pPr>
            <a:r>
              <a:rPr lang="en-GB" sz="2800" b="0" i="0" dirty="0">
                <a:effectLst/>
                <a:latin typeface="hero-new"/>
                <a:hlinkClick r:id="rId4">
                  <a:extLst>
                    <a:ext uri="{A12FA001-AC4F-418D-AE19-62706E023703}">
                      <ahyp:hlinkClr xmlns:ahyp="http://schemas.microsoft.com/office/drawing/2018/hyperlinkcolor" val="tx"/>
                    </a:ext>
                  </a:extLst>
                </a:hlinkClick>
              </a:rPr>
              <a:t>Autism Services Directory</a:t>
            </a:r>
            <a:r>
              <a:rPr lang="en-GB" sz="2800" b="0" i="0" dirty="0">
                <a:effectLst/>
                <a:latin typeface="hero-new"/>
              </a:rPr>
              <a:t> – for details of local support groups and National Autistic Society branches  </a:t>
            </a:r>
          </a:p>
          <a:p>
            <a:pPr algn="l">
              <a:buFont typeface="Arial" panose="020B0604020202020204" pitchFamily="34" charset="0"/>
              <a:buChar char="•"/>
            </a:pPr>
            <a:r>
              <a:rPr lang="en-GB" sz="2800" b="0" i="0" dirty="0">
                <a:effectLst/>
                <a:latin typeface="hero-new"/>
                <a:hlinkClick r:id="rId5">
                  <a:extLst>
                    <a:ext uri="{A12FA001-AC4F-418D-AE19-62706E023703}">
                      <ahyp:hlinkClr xmlns:ahyp="http://schemas.microsoft.com/office/drawing/2018/hyperlinkcolor" val="tx"/>
                    </a:ext>
                  </a:extLst>
                </a:hlinkClick>
              </a:rPr>
              <a:t>Cerebra sleep advice service</a:t>
            </a:r>
            <a:r>
              <a:rPr lang="en-GB" sz="2800" b="0" i="0" dirty="0">
                <a:effectLst/>
                <a:latin typeface="hero-new"/>
              </a:rPr>
              <a:t> </a:t>
            </a:r>
          </a:p>
          <a:p>
            <a:pPr algn="l">
              <a:buFont typeface="Arial" panose="020B0604020202020204" pitchFamily="34" charset="0"/>
              <a:buChar char="•"/>
            </a:pPr>
            <a:r>
              <a:rPr lang="en-GB" sz="2800" b="0" i="0" dirty="0">
                <a:effectLst/>
                <a:latin typeface="hero-new"/>
                <a:hlinkClick r:id="rId6">
                  <a:extLst>
                    <a:ext uri="{A12FA001-AC4F-418D-AE19-62706E023703}">
                      <ahyp:hlinkClr xmlns:ahyp="http://schemas.microsoft.com/office/drawing/2018/hyperlinkcolor" val="tx"/>
                    </a:ext>
                  </a:extLst>
                </a:hlinkClick>
              </a:rPr>
              <a:t>Scope Sleep Solutions</a:t>
            </a:r>
            <a:r>
              <a:rPr lang="en-GB" sz="2800" b="0" i="0" dirty="0">
                <a:effectLst/>
                <a:latin typeface="hero-new"/>
              </a:rPr>
              <a:t> </a:t>
            </a:r>
          </a:p>
          <a:p>
            <a:pPr algn="l">
              <a:buFont typeface="Arial" panose="020B0604020202020204" pitchFamily="34" charset="0"/>
              <a:buChar char="•"/>
            </a:pPr>
            <a:r>
              <a:rPr lang="en-GB" sz="2800" b="0" i="0" dirty="0">
                <a:effectLst/>
                <a:latin typeface="hero-new"/>
                <a:hlinkClick r:id="rId7">
                  <a:extLst>
                    <a:ext uri="{A12FA001-AC4F-418D-AE19-62706E023703}">
                      <ahyp:hlinkClr xmlns:ahyp="http://schemas.microsoft.com/office/drawing/2018/hyperlinkcolor" val="tx"/>
                    </a:ext>
                  </a:extLst>
                </a:hlinkClick>
              </a:rPr>
              <a:t>Scope Keeping a sleep diary</a:t>
            </a:r>
            <a:r>
              <a:rPr lang="en-GB" sz="2800" b="0" i="0" dirty="0">
                <a:effectLst/>
                <a:latin typeface="hero-new"/>
              </a:rPr>
              <a:t> </a:t>
            </a:r>
          </a:p>
          <a:p>
            <a:pPr algn="l">
              <a:buFont typeface="Arial" panose="020B0604020202020204" pitchFamily="34" charset="0"/>
              <a:buChar char="•"/>
            </a:pPr>
            <a:r>
              <a:rPr lang="en-GB" sz="2800" b="0" i="0" dirty="0">
                <a:effectLst/>
                <a:latin typeface="hero-new"/>
                <a:hlinkClick r:id="rId8">
                  <a:extLst>
                    <a:ext uri="{A12FA001-AC4F-418D-AE19-62706E023703}">
                      <ahyp:hlinkClr xmlns:ahyp="http://schemas.microsoft.com/office/drawing/2018/hyperlinkcolor" val="tx"/>
                    </a:ext>
                  </a:extLst>
                </a:hlinkClick>
              </a:rPr>
              <a:t>Sleep Scotland</a:t>
            </a:r>
            <a:r>
              <a:rPr lang="en-GB" sz="2800" b="0" i="0" dirty="0">
                <a:effectLst/>
                <a:latin typeface="hero-new"/>
              </a:rPr>
              <a:t> </a:t>
            </a:r>
          </a:p>
          <a:p>
            <a:pPr algn="l">
              <a:buFont typeface="Arial" panose="020B0604020202020204" pitchFamily="34" charset="0"/>
              <a:buChar char="•"/>
            </a:pPr>
            <a:r>
              <a:rPr lang="en-GB" sz="2800" b="0" i="0" dirty="0">
                <a:effectLst/>
                <a:latin typeface="hero-new"/>
                <a:hlinkClick r:id="rId9">
                  <a:extLst>
                    <a:ext uri="{A12FA001-AC4F-418D-AE19-62706E023703}">
                      <ahyp:hlinkClr xmlns:ahyp="http://schemas.microsoft.com/office/drawing/2018/hyperlinkcolor" val="tx"/>
                    </a:ext>
                  </a:extLst>
                </a:hlinkClick>
              </a:rPr>
              <a:t>Mind</a:t>
            </a:r>
            <a:r>
              <a:rPr lang="en-GB" sz="2800" b="0" i="0" dirty="0">
                <a:effectLst/>
                <a:latin typeface="hero-new"/>
              </a:rPr>
              <a:t> - how to cope with sleep problems </a:t>
            </a:r>
          </a:p>
        </p:txBody>
      </p:sp>
    </p:spTree>
    <p:extLst>
      <p:ext uri="{BB962C8B-B14F-4D97-AF65-F5344CB8AC3E}">
        <p14:creationId xmlns:p14="http://schemas.microsoft.com/office/powerpoint/2010/main" val="4054031475"/>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3D1A76A-765B-246F-28EB-9AE3AC18E3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86C7-B8F9-4072-AAAA-17258464D730}" type="slidenum">
              <a:rPr kumimoji="0" lang="en-US" sz="1050" b="0" i="0" u="none" strike="noStrike" kern="1200" cap="none" spc="0" normalizeH="0" baseline="0" noProof="0" smtClean="0">
                <a:ln>
                  <a:noFill/>
                </a:ln>
                <a:solidFill>
                  <a:prstClr val="black"/>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050" b="0" i="0" u="none" strike="noStrike" kern="1200" cap="none" spc="0" normalizeH="0" baseline="0" noProof="0" dirty="0">
              <a:ln>
                <a:noFill/>
              </a:ln>
              <a:solidFill>
                <a:prstClr val="black"/>
              </a:solidFill>
              <a:effectLst/>
              <a:uLnTx/>
              <a:uFillTx/>
              <a:latin typeface="Avenir Next LT Pro"/>
              <a:ea typeface="+mn-ea"/>
              <a:cs typeface="+mn-cs"/>
            </a:endParaRPr>
          </a:p>
        </p:txBody>
      </p:sp>
      <p:pic>
        <p:nvPicPr>
          <p:cNvPr id="7" name="Picture 6">
            <a:extLst>
              <a:ext uri="{FF2B5EF4-FFF2-40B4-BE49-F238E27FC236}">
                <a16:creationId xmlns:a16="http://schemas.microsoft.com/office/drawing/2014/main" id="{C969C9B1-ED48-C8CE-695B-4AA6413EEB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741" y="210988"/>
            <a:ext cx="3593045" cy="2473620"/>
          </a:xfrm>
          <a:prstGeom prst="rect">
            <a:avLst/>
          </a:prstGeom>
        </p:spPr>
      </p:pic>
      <p:pic>
        <p:nvPicPr>
          <p:cNvPr id="9" name="Picture 8">
            <a:extLst>
              <a:ext uri="{FF2B5EF4-FFF2-40B4-BE49-F238E27FC236}">
                <a16:creationId xmlns:a16="http://schemas.microsoft.com/office/drawing/2014/main" id="{DECB0FF6-15C1-00DE-3F57-9A6413AE9F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8653" y="210987"/>
            <a:ext cx="3232599" cy="2260664"/>
          </a:xfrm>
          <a:prstGeom prst="rect">
            <a:avLst/>
          </a:prstGeom>
        </p:spPr>
      </p:pic>
      <p:pic>
        <p:nvPicPr>
          <p:cNvPr id="11" name="Picture 10">
            <a:extLst>
              <a:ext uri="{FF2B5EF4-FFF2-40B4-BE49-F238E27FC236}">
                <a16:creationId xmlns:a16="http://schemas.microsoft.com/office/drawing/2014/main" id="{9E1BC4FF-D7D6-B992-7EF2-AB8267E096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741" y="3753568"/>
            <a:ext cx="4217980" cy="2989142"/>
          </a:xfrm>
          <a:prstGeom prst="rect">
            <a:avLst/>
          </a:prstGeom>
        </p:spPr>
      </p:pic>
      <p:pic>
        <p:nvPicPr>
          <p:cNvPr id="13" name="Picture 12">
            <a:extLst>
              <a:ext uri="{FF2B5EF4-FFF2-40B4-BE49-F238E27FC236}">
                <a16:creationId xmlns:a16="http://schemas.microsoft.com/office/drawing/2014/main" id="{6CB80F8C-7DD0-CB41-A826-C6BA069000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54332" y="2770511"/>
            <a:ext cx="2739577" cy="3876502"/>
          </a:xfrm>
          <a:prstGeom prst="rect">
            <a:avLst/>
          </a:prstGeom>
        </p:spPr>
      </p:pic>
      <p:pic>
        <p:nvPicPr>
          <p:cNvPr id="14" name="Content Placeholder 5" descr="A picture containing timeline&#10;&#10;Description automatically generated">
            <a:extLst>
              <a:ext uri="{FF2B5EF4-FFF2-40B4-BE49-F238E27FC236}">
                <a16:creationId xmlns:a16="http://schemas.microsoft.com/office/drawing/2014/main" id="{F04143F4-9CE9-708F-466D-3D7A603DCF25}"/>
              </a:ext>
            </a:extLst>
          </p:cNvPr>
          <p:cNvPicPr>
            <a:picLocks noChangeAspect="1"/>
          </p:cNvPicPr>
          <p:nvPr/>
        </p:nvPicPr>
        <p:blipFill rotWithShape="1">
          <a:blip r:embed="rId6"/>
          <a:srcRect l="1855" r="2110"/>
          <a:stretch/>
        </p:blipFill>
        <p:spPr>
          <a:xfrm>
            <a:off x="7882563" y="170987"/>
            <a:ext cx="4109155" cy="6391284"/>
          </a:xfrm>
          <a:prstGeom prst="rect">
            <a:avLst/>
          </a:prstGeom>
        </p:spPr>
      </p:pic>
      <p:sp>
        <p:nvSpPr>
          <p:cNvPr id="2" name="TextBox 1">
            <a:extLst>
              <a:ext uri="{FF2B5EF4-FFF2-40B4-BE49-F238E27FC236}">
                <a16:creationId xmlns:a16="http://schemas.microsoft.com/office/drawing/2014/main" id="{2B149D26-A757-B20C-B882-0CD37BA7C01A}"/>
              </a:ext>
            </a:extLst>
          </p:cNvPr>
          <p:cNvSpPr txBox="1"/>
          <p:nvPr/>
        </p:nvSpPr>
        <p:spPr>
          <a:xfrm>
            <a:off x="200282" y="2894280"/>
            <a:ext cx="4597811" cy="646331"/>
          </a:xfrm>
          <a:prstGeom prst="rect">
            <a:avLst/>
          </a:prstGeom>
          <a:noFill/>
        </p:spPr>
        <p:txBody>
          <a:bodyPr wrap="square" rtlCol="0">
            <a:spAutoFit/>
          </a:bodyPr>
          <a:lstStyle/>
          <a:p>
            <a:r>
              <a:rPr lang="en-GB" b="1" dirty="0"/>
              <a:t>Help your child to recognise and communicate how they are feeling</a:t>
            </a:r>
          </a:p>
        </p:txBody>
      </p:sp>
    </p:spTree>
    <p:extLst>
      <p:ext uri="{BB962C8B-B14F-4D97-AF65-F5344CB8AC3E}">
        <p14:creationId xmlns:p14="http://schemas.microsoft.com/office/powerpoint/2010/main" val="3868754452"/>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1031" name="Picture 1030">
            <a:extLst>
              <a:ext uri="{FF2B5EF4-FFF2-40B4-BE49-F238E27FC236}">
                <a16:creationId xmlns:a16="http://schemas.microsoft.com/office/drawing/2014/main" id="{6746EE5F-7B0D-4F1D-81B8-246D8D4D717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33" name="Picture 1032">
            <a:extLst>
              <a:ext uri="{FF2B5EF4-FFF2-40B4-BE49-F238E27FC236}">
                <a16:creationId xmlns:a16="http://schemas.microsoft.com/office/drawing/2014/main" id="{47CB13AD-FE4C-4805-9D6D-5A0D35D92E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35" name="Oval 1034">
            <a:extLst>
              <a:ext uri="{FF2B5EF4-FFF2-40B4-BE49-F238E27FC236}">
                <a16:creationId xmlns:a16="http://schemas.microsoft.com/office/drawing/2014/main" id="{DA39934F-BA31-4EAB-8F07-B7BC0C118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37" name="Picture 1036">
            <a:extLst>
              <a:ext uri="{FF2B5EF4-FFF2-40B4-BE49-F238E27FC236}">
                <a16:creationId xmlns:a16="http://schemas.microsoft.com/office/drawing/2014/main" id="{7EADE83A-4644-48B1-8E5E-300E3A7374C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39" name="Picture 1038">
            <a:extLst>
              <a:ext uri="{FF2B5EF4-FFF2-40B4-BE49-F238E27FC236}">
                <a16:creationId xmlns:a16="http://schemas.microsoft.com/office/drawing/2014/main" id="{CB2EAC29-F6E1-40BF-88B2-7571EFBF493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41" name="Rectangle 1040">
            <a:extLst>
              <a:ext uri="{FF2B5EF4-FFF2-40B4-BE49-F238E27FC236}">
                <a16:creationId xmlns:a16="http://schemas.microsoft.com/office/drawing/2014/main" id="{A1F53C16-110D-48FF-8758-DEFA5587E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3" name="Freeform 23">
            <a:extLst>
              <a:ext uri="{FF2B5EF4-FFF2-40B4-BE49-F238E27FC236}">
                <a16:creationId xmlns:a16="http://schemas.microsoft.com/office/drawing/2014/main" id="{33D22C2B-19E5-4657-A6B7-A8C8BBC193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045" name="Freeform 5">
            <a:extLst>
              <a:ext uri="{FF2B5EF4-FFF2-40B4-BE49-F238E27FC236}">
                <a16:creationId xmlns:a16="http://schemas.microsoft.com/office/drawing/2014/main" id="{E92AC2C1-1DC5-4745-9D13-70DC6B7EBE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450577" y="2756642"/>
            <a:ext cx="6858000" cy="1344715"/>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txBody>
          <a:bodyPr/>
          <a:lstStyle/>
          <a:p>
            <a:endParaRPr lang="en-GB"/>
          </a:p>
        </p:txBody>
      </p:sp>
      <p:sp>
        <p:nvSpPr>
          <p:cNvPr id="1047" name="Rectangle 1046">
            <a:extLst>
              <a:ext uri="{FF2B5EF4-FFF2-40B4-BE49-F238E27FC236}">
                <a16:creationId xmlns:a16="http://schemas.microsoft.com/office/drawing/2014/main" id="{98DFE8D5-7C2E-432F-ADAB-AFFF476F20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4411" y="0"/>
            <a:ext cx="609800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9" name="Rectangle 1048">
            <a:extLst>
              <a:ext uri="{FF2B5EF4-FFF2-40B4-BE49-F238E27FC236}">
                <a16:creationId xmlns:a16="http://schemas.microsoft.com/office/drawing/2014/main" id="{B9AA9AEA-91DE-48A7-9D44-F3C4C36399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Slide Number Placeholder 1">
            <a:extLst>
              <a:ext uri="{FF2B5EF4-FFF2-40B4-BE49-F238E27FC236}">
                <a16:creationId xmlns:a16="http://schemas.microsoft.com/office/drawing/2014/main" id="{78D88E20-4C80-26CC-B2D1-708391A98378}"/>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C3083F7B-38FA-492E-B43F-980AB5F65AA1}" type="slidenum">
              <a:rPr lang="en-US" smtClean="0"/>
              <a:pPr defTabSz="914400">
                <a:spcAft>
                  <a:spcPts val="600"/>
                </a:spcAft>
              </a:pPr>
              <a:t>28</a:t>
            </a:fld>
            <a:endParaRPr lang="en-US"/>
          </a:p>
        </p:txBody>
      </p:sp>
      <p:sp>
        <p:nvSpPr>
          <p:cNvPr id="6" name="TextBox 5">
            <a:extLst>
              <a:ext uri="{FF2B5EF4-FFF2-40B4-BE49-F238E27FC236}">
                <a16:creationId xmlns:a16="http://schemas.microsoft.com/office/drawing/2014/main" id="{7CB09538-D52E-5D59-E993-EAEEFDAC9B69}"/>
              </a:ext>
            </a:extLst>
          </p:cNvPr>
          <p:cNvSpPr txBox="1"/>
          <p:nvPr/>
        </p:nvSpPr>
        <p:spPr>
          <a:xfrm>
            <a:off x="454004" y="178759"/>
            <a:ext cx="4165146" cy="2118658"/>
          </a:xfrm>
          <a:prstGeom prst="rect">
            <a:avLst/>
          </a:prstGeo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ormAutofit/>
          </a:bodyPr>
          <a:lstStyle/>
          <a:p>
            <a:pPr>
              <a:spcBef>
                <a:spcPts val="1000"/>
              </a:spcBef>
              <a:buClr>
                <a:schemeClr val="accent1"/>
              </a:buClr>
              <a:buSzPct val="80000"/>
            </a:pPr>
            <a:r>
              <a:rPr lang="en-US" sz="2000" b="1" dirty="0">
                <a:solidFill>
                  <a:schemeClr val="bg1"/>
                </a:solidFill>
                <a:latin typeface="+mj-lt"/>
                <a:ea typeface="+mj-ea"/>
                <a:cs typeface="+mj-cs"/>
              </a:rPr>
              <a:t>Using emotional scales, choice wheels and the Zones of Regulation will give security, consistency and help your child to </a:t>
            </a:r>
            <a:r>
              <a:rPr lang="en-US" sz="2000" b="1" dirty="0" err="1">
                <a:solidFill>
                  <a:schemeClr val="bg1"/>
                </a:solidFill>
                <a:latin typeface="+mj-lt"/>
                <a:ea typeface="+mj-ea"/>
                <a:cs typeface="+mj-cs"/>
              </a:rPr>
              <a:t>recognise</a:t>
            </a:r>
            <a:r>
              <a:rPr lang="en-US" sz="2000" b="1" dirty="0">
                <a:solidFill>
                  <a:schemeClr val="bg1"/>
                </a:solidFill>
                <a:latin typeface="+mj-lt"/>
                <a:ea typeface="+mj-ea"/>
                <a:cs typeface="+mj-cs"/>
              </a:rPr>
              <a:t> and communicate how they are feeling</a:t>
            </a:r>
          </a:p>
        </p:txBody>
      </p:sp>
      <p:pic>
        <p:nvPicPr>
          <p:cNvPr id="4" name="Picture 3" descr="A screenshot of a computer&#10;&#10;Description automatically generated">
            <a:extLst>
              <a:ext uri="{FF2B5EF4-FFF2-40B4-BE49-F238E27FC236}">
                <a16:creationId xmlns:a16="http://schemas.microsoft.com/office/drawing/2014/main" id="{798B9774-82AB-6AEA-778C-BFC8999CA16A}"/>
              </a:ext>
            </a:extLst>
          </p:cNvPr>
          <p:cNvPicPr>
            <a:picLocks noChangeAspect="1"/>
          </p:cNvPicPr>
          <p:nvPr/>
        </p:nvPicPr>
        <p:blipFill rotWithShape="1">
          <a:blip r:embed="rId7"/>
          <a:srcRect l="35984" t="28485" r="36301" b="11414"/>
          <a:stretch/>
        </p:blipFill>
        <p:spPr>
          <a:xfrm>
            <a:off x="766754" y="2098418"/>
            <a:ext cx="3425332" cy="464248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2050" name="Picture 2">
            <a:extLst>
              <a:ext uri="{FF2B5EF4-FFF2-40B4-BE49-F238E27FC236}">
                <a16:creationId xmlns:a16="http://schemas.microsoft.com/office/drawing/2014/main" id="{D00EC58D-92EE-AE6A-7257-0A47B04D406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03766" y="1238088"/>
            <a:ext cx="7200458" cy="5090994"/>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491779"/>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6F0FBD6D-6A87-4264-9CF1-6CBCC6CAA0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0" y="0"/>
            <a:ext cx="6723185" cy="6723185"/>
          </a:xfrm>
          <a:prstGeom prst="rect">
            <a:avLst/>
          </a:prstGeom>
        </p:spPr>
      </p:pic>
      <p:sp>
        <p:nvSpPr>
          <p:cNvPr id="2" name="Speech Bubble: Oval 1">
            <a:extLst>
              <a:ext uri="{FF2B5EF4-FFF2-40B4-BE49-F238E27FC236}">
                <a16:creationId xmlns:a16="http://schemas.microsoft.com/office/drawing/2014/main" id="{89894C37-A5C4-EA4F-0B9F-3D5CA1633C13}"/>
              </a:ext>
            </a:extLst>
          </p:cNvPr>
          <p:cNvSpPr/>
          <p:nvPr/>
        </p:nvSpPr>
        <p:spPr>
          <a:xfrm>
            <a:off x="176434" y="1486702"/>
            <a:ext cx="3093692" cy="2313542"/>
          </a:xfrm>
          <a:prstGeom prst="wedgeEllipseCallout">
            <a:avLst>
              <a:gd name="adj1" fmla="val 97039"/>
              <a:gd name="adj2" fmla="val 90119"/>
            </a:avLst>
          </a:prstGeom>
          <a:solidFill>
            <a:schemeClr val="accent2"/>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solidFill>
              </a:rPr>
              <a:t>A visual timetable on a wardrobe or a washing line…</a:t>
            </a:r>
          </a:p>
        </p:txBody>
      </p:sp>
    </p:spTree>
    <p:extLst>
      <p:ext uri="{BB962C8B-B14F-4D97-AF65-F5344CB8AC3E}">
        <p14:creationId xmlns:p14="http://schemas.microsoft.com/office/powerpoint/2010/main" val="3700827066"/>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reenshot of a cell phone&#10;&#10;Description automatically generated">
            <a:extLst>
              <a:ext uri="{FF2B5EF4-FFF2-40B4-BE49-F238E27FC236}">
                <a16:creationId xmlns:a16="http://schemas.microsoft.com/office/drawing/2014/main" id="{C0C0587D-AB65-42A9-936F-A33A562B2E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652" y="204716"/>
            <a:ext cx="4120661" cy="6448567"/>
          </a:xfrm>
          <a:prstGeom prst="rect">
            <a:avLst/>
          </a:prstGeom>
        </p:spPr>
      </p:pic>
      <p:pic>
        <p:nvPicPr>
          <p:cNvPr id="8" name="Picture 7" descr="A close up of a device&#10;&#10;Description automatically generated">
            <a:extLst>
              <a:ext uri="{FF2B5EF4-FFF2-40B4-BE49-F238E27FC236}">
                <a16:creationId xmlns:a16="http://schemas.microsoft.com/office/drawing/2014/main" id="{E13AF207-9460-4CA8-912F-3B3E32375C38}"/>
              </a:ext>
            </a:extLst>
          </p:cNvPr>
          <p:cNvPicPr>
            <a:picLocks noChangeAspect="1"/>
          </p:cNvPicPr>
          <p:nvPr/>
        </p:nvPicPr>
        <p:blipFill rotWithShape="1">
          <a:blip r:embed="rId3">
            <a:extLst>
              <a:ext uri="{28A0092B-C50C-407E-A947-70E740481C1C}">
                <a14:useLocalDpi xmlns:a14="http://schemas.microsoft.com/office/drawing/2010/main" val="0"/>
              </a:ext>
            </a:extLst>
          </a:blip>
          <a:srcRect l="8355" t="19122" r="8191" b="12793"/>
          <a:stretch/>
        </p:blipFill>
        <p:spPr>
          <a:xfrm>
            <a:off x="4535760" y="204716"/>
            <a:ext cx="7464798" cy="4575673"/>
          </a:xfrm>
          <a:prstGeom prst="rect">
            <a:avLst/>
          </a:prstGeom>
        </p:spPr>
      </p:pic>
      <p:sp>
        <p:nvSpPr>
          <p:cNvPr id="2" name="Speech Bubble: Oval 1">
            <a:extLst>
              <a:ext uri="{FF2B5EF4-FFF2-40B4-BE49-F238E27FC236}">
                <a16:creationId xmlns:a16="http://schemas.microsoft.com/office/drawing/2014/main" id="{A70EEB26-408F-09C0-34D0-5B16C55CC742}"/>
              </a:ext>
            </a:extLst>
          </p:cNvPr>
          <p:cNvSpPr/>
          <p:nvPr/>
        </p:nvSpPr>
        <p:spPr>
          <a:xfrm>
            <a:off x="4535760" y="4872251"/>
            <a:ext cx="3393589" cy="1853546"/>
          </a:xfrm>
          <a:prstGeom prst="wedgeEllipseCallout">
            <a:avLst>
              <a:gd name="adj1" fmla="val 94902"/>
              <a:gd name="adj2" fmla="val -49881"/>
            </a:avLst>
          </a:prstGeom>
          <a:solidFill>
            <a:schemeClr val="accent2"/>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solidFill>
              </a:rPr>
              <a:t>A visual timetable on the bathroom mirror…</a:t>
            </a:r>
          </a:p>
        </p:txBody>
      </p:sp>
    </p:spTree>
    <p:extLst>
      <p:ext uri="{BB962C8B-B14F-4D97-AF65-F5344CB8AC3E}">
        <p14:creationId xmlns:p14="http://schemas.microsoft.com/office/powerpoint/2010/main" val="2352698265"/>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722" y="1156436"/>
            <a:ext cx="3327225" cy="1293338"/>
          </a:xfr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90000"/>
          </a:bodyPr>
          <a:lstStyle/>
          <a:p>
            <a:r>
              <a:rPr lang="en-US" sz="2800" b="1" dirty="0">
                <a:solidFill>
                  <a:schemeClr val="bg1"/>
                </a:solidFill>
              </a:rPr>
              <a:t>What do we mean by ‘boundaries? </a:t>
            </a:r>
            <a:br>
              <a:rPr lang="en-US" dirty="0"/>
            </a:br>
            <a:endParaRPr lang="en-US" dirty="0"/>
          </a:p>
        </p:txBody>
      </p:sp>
      <p:sp>
        <p:nvSpPr>
          <p:cNvPr id="6" name="Content Placeholder 5">
            <a:extLst>
              <a:ext uri="{FF2B5EF4-FFF2-40B4-BE49-F238E27FC236}">
                <a16:creationId xmlns:a16="http://schemas.microsoft.com/office/drawing/2014/main" id="{8D706DBE-D4EF-D0D6-7911-579E8C652E42}"/>
              </a:ext>
            </a:extLst>
          </p:cNvPr>
          <p:cNvSpPr>
            <a:spLocks noGrp="1"/>
          </p:cNvSpPr>
          <p:nvPr>
            <p:ph idx="1"/>
          </p:nvPr>
        </p:nvSpPr>
        <p:spPr>
          <a:xfrm>
            <a:off x="3745736" y="0"/>
            <a:ext cx="8446264" cy="6858000"/>
          </a:xfrm>
          <a:solidFill>
            <a:schemeClr val="tx1">
              <a:lumMod val="50000"/>
            </a:schemeClr>
          </a:solidFill>
        </p:spPr>
        <p:txBody>
          <a:bodyPr>
            <a:normAutofit lnSpcReduction="10000"/>
          </a:bodyPr>
          <a:lstStyle/>
          <a:p>
            <a:pPr marL="45720" indent="0">
              <a:buNone/>
            </a:pPr>
            <a:endParaRPr lang="en-GB" sz="2600" b="1" i="0" dirty="0">
              <a:solidFill>
                <a:schemeClr val="tx1"/>
              </a:solidFill>
              <a:effectLst/>
            </a:endParaRPr>
          </a:p>
          <a:p>
            <a:pPr marL="45720" indent="0">
              <a:buNone/>
            </a:pPr>
            <a:r>
              <a:rPr lang="en-GB" sz="2600" b="1" i="0" dirty="0">
                <a:solidFill>
                  <a:schemeClr val="tx1"/>
                </a:solidFill>
                <a:effectLst/>
              </a:rPr>
              <a:t>A boundary is a limit you can set on what you will accept of another person’s words or actions</a:t>
            </a:r>
          </a:p>
          <a:p>
            <a:pPr marL="45720" indent="0" algn="l" fontAlgn="ctr">
              <a:buNone/>
            </a:pPr>
            <a:r>
              <a:rPr lang="en-GB" sz="2600" b="1" i="0" dirty="0">
                <a:solidFill>
                  <a:srgbClr val="FF0000"/>
                </a:solidFill>
                <a:effectLst/>
                <a:highlight>
                  <a:srgbClr val="FFFF00"/>
                </a:highlight>
              </a:rPr>
              <a:t>Why is it important to set boundaries with children?</a:t>
            </a:r>
            <a:endParaRPr lang="en-GB" sz="2000" b="1" i="0" dirty="0">
              <a:solidFill>
                <a:srgbClr val="FF0000"/>
              </a:solidFill>
              <a:effectLst/>
            </a:endParaRPr>
          </a:p>
          <a:p>
            <a:pPr marL="388620" indent="-342900">
              <a:buFont typeface="Wingdings" panose="05000000000000000000" pitchFamily="2" charset="2"/>
              <a:buChar char="v"/>
            </a:pPr>
            <a:r>
              <a:rPr lang="en-GB" sz="2200" b="1" i="0" dirty="0">
                <a:solidFill>
                  <a:schemeClr val="tx1"/>
                </a:solidFill>
                <a:effectLst/>
              </a:rPr>
              <a:t>Research shows that children who experience a household of clear and appropriate boundaries, delivered with love and warmth, are much better equipped to meet the demands of reality over their lifespan</a:t>
            </a:r>
          </a:p>
          <a:p>
            <a:pPr marL="388620" indent="-342900">
              <a:buFont typeface="Wingdings" panose="05000000000000000000" pitchFamily="2" charset="2"/>
              <a:buChar char="v"/>
            </a:pPr>
            <a:endParaRPr lang="en-GB" sz="2200" b="1" i="0" dirty="0">
              <a:solidFill>
                <a:schemeClr val="tx1"/>
              </a:solidFill>
              <a:effectLst/>
            </a:endParaRPr>
          </a:p>
          <a:p>
            <a:pPr marL="45720" indent="0" algn="l" fontAlgn="ctr">
              <a:buNone/>
            </a:pPr>
            <a:r>
              <a:rPr lang="en-GB" sz="2600" b="1" i="0" dirty="0">
                <a:solidFill>
                  <a:srgbClr val="FF0000"/>
                </a:solidFill>
                <a:effectLst/>
                <a:highlight>
                  <a:srgbClr val="FFFF00"/>
                </a:highlight>
              </a:rPr>
              <a:t>How can you avoid setting boundaries that your child will push against?</a:t>
            </a:r>
          </a:p>
          <a:p>
            <a:pPr marL="45720" indent="0" algn="l">
              <a:buNone/>
            </a:pPr>
            <a:endParaRPr lang="en-GB" sz="2000" b="1" i="0" dirty="0">
              <a:solidFill>
                <a:schemeClr val="tx1"/>
              </a:solidFill>
              <a:effectLst/>
            </a:endParaRPr>
          </a:p>
          <a:p>
            <a:pPr marL="388620" indent="-342900" algn="l">
              <a:buFont typeface="Wingdings" panose="05000000000000000000" pitchFamily="2" charset="2"/>
              <a:buChar char="v"/>
            </a:pPr>
            <a:r>
              <a:rPr lang="en-GB" sz="2200" b="1" i="0" dirty="0">
                <a:effectLst/>
              </a:rPr>
              <a:t>when you consider your child’s point of view/perspective, you’ll find it easier to avoid setting boundaries that your child pushes against.  Clear and consistent boundary lines make life, especially for neurodivergent children, more predictable, fair and build independence</a:t>
            </a:r>
          </a:p>
          <a:p>
            <a:pPr marL="45720" indent="0">
              <a:buNone/>
            </a:pPr>
            <a:endParaRPr lang="en-GB" sz="2400" b="1" dirty="0"/>
          </a:p>
        </p:txBody>
      </p:sp>
      <p:pic>
        <p:nvPicPr>
          <p:cNvPr id="2050" name="Picture 2" descr="See the source image">
            <a:extLst>
              <a:ext uri="{FF2B5EF4-FFF2-40B4-BE49-F238E27FC236}">
                <a16:creationId xmlns:a16="http://schemas.microsoft.com/office/drawing/2014/main" id="{237AA2CA-C04A-5128-13F6-F09648A91A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22" y="2925609"/>
            <a:ext cx="3227399" cy="283432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2073286"/>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9" fill="hold"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9"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anim calcmode="lin" valueType="num">
                                      <p:cBhvr additive="base">
                                        <p:cTn id="31"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7" end="7"/>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114" y="544236"/>
            <a:ext cx="9372230" cy="768097"/>
          </a:xfr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Autofit/>
          </a:bodyPr>
          <a:lstStyle/>
          <a:p>
            <a:r>
              <a:rPr lang="en-US" sz="4000" b="1" dirty="0">
                <a:solidFill>
                  <a:schemeClr val="bg1"/>
                </a:solidFill>
                <a:latin typeface="+mn-lt"/>
              </a:rPr>
              <a:t>Key tips to make boundaries work…</a:t>
            </a:r>
          </a:p>
        </p:txBody>
      </p:sp>
      <p:sp>
        <p:nvSpPr>
          <p:cNvPr id="4" name="Content Placeholder 3"/>
          <p:cNvSpPr>
            <a:spLocks noGrp="1"/>
          </p:cNvSpPr>
          <p:nvPr>
            <p:ph sz="half" idx="2"/>
          </p:nvPr>
        </p:nvSpPr>
        <p:spPr>
          <a:xfrm>
            <a:off x="727113" y="1630358"/>
            <a:ext cx="11347374" cy="4891628"/>
          </a:xfrm>
          <a:solidFill>
            <a:schemeClr val="tx1">
              <a:lumMod val="50000"/>
            </a:schemeClr>
          </a:solidFill>
        </p:spPr>
        <p:txBody>
          <a:bodyPr>
            <a:normAutofit fontScale="85000" lnSpcReduction="20000"/>
          </a:bodyPr>
          <a:lstStyle/>
          <a:p>
            <a:pPr>
              <a:buFont typeface="Wingdings" panose="05000000000000000000" pitchFamily="2" charset="2"/>
              <a:buChar char="ü"/>
            </a:pPr>
            <a:endParaRPr lang="en-US" sz="2400" b="1" dirty="0">
              <a:ea typeface="Cambria" panose="02040503050406030204" pitchFamily="18" charset="0"/>
            </a:endParaRPr>
          </a:p>
          <a:p>
            <a:pPr>
              <a:buClr>
                <a:schemeClr val="accent5">
                  <a:lumMod val="60000"/>
                  <a:lumOff val="40000"/>
                </a:schemeClr>
              </a:buClr>
              <a:buFont typeface="Wingdings" panose="05000000000000000000" pitchFamily="2" charset="2"/>
              <a:buChar char="ü"/>
            </a:pPr>
            <a:r>
              <a:rPr lang="en-US" sz="3100" b="1" dirty="0">
                <a:solidFill>
                  <a:schemeClr val="accent5">
                    <a:lumMod val="60000"/>
                    <a:lumOff val="40000"/>
                  </a:schemeClr>
                </a:solidFill>
                <a:ea typeface="Cambria" panose="02040503050406030204" pitchFamily="18" charset="0"/>
              </a:rPr>
              <a:t>Build success into your expectations </a:t>
            </a:r>
            <a:r>
              <a:rPr lang="en-US" sz="2800" b="1" dirty="0">
                <a:solidFill>
                  <a:schemeClr val="tx1"/>
                </a:solidFill>
                <a:ea typeface="Cambria" panose="02040503050406030204" pitchFamily="18" charset="0"/>
              </a:rPr>
              <a:t>– eg/set up a play area that helps your child to be/keep to the appropriate place</a:t>
            </a:r>
          </a:p>
          <a:p>
            <a:pPr>
              <a:buClr>
                <a:schemeClr val="accent5">
                  <a:lumMod val="60000"/>
                  <a:lumOff val="40000"/>
                </a:schemeClr>
              </a:buClr>
              <a:buFont typeface="Wingdings" panose="05000000000000000000" pitchFamily="2" charset="2"/>
              <a:buChar char="ü"/>
            </a:pPr>
            <a:endParaRPr lang="en-US" sz="2800" b="1" dirty="0">
              <a:solidFill>
                <a:schemeClr val="tx1"/>
              </a:solidFill>
              <a:ea typeface="Cambria" panose="02040503050406030204" pitchFamily="18" charset="0"/>
            </a:endParaRPr>
          </a:p>
          <a:p>
            <a:pPr>
              <a:buClr>
                <a:schemeClr val="accent5">
                  <a:lumMod val="60000"/>
                  <a:lumOff val="40000"/>
                </a:schemeClr>
              </a:buClr>
              <a:buFont typeface="Wingdings" panose="05000000000000000000" pitchFamily="2" charset="2"/>
              <a:buChar char="ü"/>
            </a:pPr>
            <a:r>
              <a:rPr lang="en-US" sz="3100" b="1" dirty="0">
                <a:solidFill>
                  <a:schemeClr val="accent5">
                    <a:lumMod val="60000"/>
                    <a:lumOff val="40000"/>
                  </a:schemeClr>
                </a:solidFill>
                <a:ea typeface="Cambria" panose="02040503050406030204" pitchFamily="18" charset="0"/>
              </a:rPr>
              <a:t>Model the behaviours that you want </a:t>
            </a:r>
            <a:r>
              <a:rPr lang="en-US" sz="2800" b="1" dirty="0">
                <a:solidFill>
                  <a:schemeClr val="tx1"/>
                </a:solidFill>
                <a:ea typeface="Cambria" panose="02040503050406030204" pitchFamily="18" charset="0"/>
              </a:rPr>
              <a:t>- acknowledge that it won’t always be easy –  eg/ ‘Tidying up your bedroom now will mean we can play a game after dinner’</a:t>
            </a:r>
          </a:p>
          <a:p>
            <a:pPr>
              <a:buClr>
                <a:schemeClr val="accent5">
                  <a:lumMod val="60000"/>
                  <a:lumOff val="40000"/>
                </a:schemeClr>
              </a:buClr>
              <a:buFont typeface="Wingdings" panose="05000000000000000000" pitchFamily="2" charset="2"/>
              <a:buChar char="ü"/>
            </a:pPr>
            <a:endParaRPr lang="en-US" sz="2800" b="1" dirty="0">
              <a:solidFill>
                <a:schemeClr val="tx1"/>
              </a:solidFill>
              <a:ea typeface="Cambria" panose="02040503050406030204" pitchFamily="18" charset="0"/>
            </a:endParaRPr>
          </a:p>
          <a:p>
            <a:pPr>
              <a:buClr>
                <a:schemeClr val="accent5">
                  <a:lumMod val="60000"/>
                  <a:lumOff val="40000"/>
                </a:schemeClr>
              </a:buClr>
              <a:buFont typeface="Wingdings" panose="05000000000000000000" pitchFamily="2" charset="2"/>
              <a:buChar char="ü"/>
            </a:pPr>
            <a:r>
              <a:rPr lang="en-US" sz="3100" b="1" dirty="0">
                <a:solidFill>
                  <a:schemeClr val="accent5">
                    <a:lumMod val="60000"/>
                    <a:lumOff val="40000"/>
                  </a:schemeClr>
                </a:solidFill>
                <a:ea typeface="Cambria" panose="02040503050406030204" pitchFamily="18" charset="0"/>
              </a:rPr>
              <a:t>Expect ‘setbacks’ </a:t>
            </a:r>
            <a:r>
              <a:rPr lang="en-US" sz="2800" b="1" dirty="0">
                <a:solidFill>
                  <a:schemeClr val="tx1"/>
                </a:solidFill>
                <a:ea typeface="Cambria" panose="02040503050406030204" pitchFamily="18" charset="0"/>
              </a:rPr>
              <a:t>and show your children that rules and boundaries need time and practice to become natural</a:t>
            </a:r>
          </a:p>
          <a:p>
            <a:pPr marL="45720" indent="0">
              <a:buNone/>
            </a:pPr>
            <a:endParaRPr lang="en-US" sz="2400" b="1" dirty="0">
              <a:solidFill>
                <a:schemeClr val="tx1"/>
              </a:solidFill>
              <a:ea typeface="Cambria" panose="02040503050406030204" pitchFamily="18" charset="0"/>
            </a:endParaRPr>
          </a:p>
          <a:p>
            <a:pPr marL="45720" indent="0">
              <a:buNone/>
            </a:pPr>
            <a:r>
              <a:rPr lang="en-US" sz="2800" b="1" dirty="0">
                <a:solidFill>
                  <a:schemeClr val="tx1"/>
                </a:solidFill>
                <a:ea typeface="Cambria" panose="02040503050406030204" pitchFamily="18" charset="0"/>
              </a:rPr>
              <a:t>Finally, ask your children what they feel are fair and important rules for a happy family!!</a:t>
            </a:r>
          </a:p>
        </p:txBody>
      </p:sp>
    </p:spTree>
    <p:extLst>
      <p:ext uri="{BB962C8B-B14F-4D97-AF65-F5344CB8AC3E}">
        <p14:creationId xmlns:p14="http://schemas.microsoft.com/office/powerpoint/2010/main" val="3997773568"/>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373" y="544236"/>
            <a:ext cx="2942869" cy="654644"/>
          </a:xfrm>
          <a:solidFill>
            <a:schemeClr val="accent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Autofit/>
          </a:bodyPr>
          <a:lstStyle/>
          <a:p>
            <a:r>
              <a:rPr lang="en-US" sz="4000" b="1" dirty="0">
                <a:solidFill>
                  <a:schemeClr val="bg1"/>
                </a:solidFill>
                <a:latin typeface="+mn-lt"/>
              </a:rPr>
              <a:t>Consider:</a:t>
            </a:r>
          </a:p>
        </p:txBody>
      </p:sp>
      <p:sp>
        <p:nvSpPr>
          <p:cNvPr id="4" name="Content Placeholder 3"/>
          <p:cNvSpPr>
            <a:spLocks noGrp="1"/>
          </p:cNvSpPr>
          <p:nvPr>
            <p:ph sz="half" idx="2"/>
          </p:nvPr>
        </p:nvSpPr>
        <p:spPr>
          <a:xfrm>
            <a:off x="616945" y="1513839"/>
            <a:ext cx="11281271" cy="5184415"/>
          </a:xfrm>
          <a:solidFill>
            <a:schemeClr val="tx1">
              <a:lumMod val="50000"/>
            </a:schemeClr>
          </a:solidFill>
        </p:spPr>
        <p:txBody>
          <a:bodyPr>
            <a:normAutofit fontScale="92500" lnSpcReduction="20000"/>
          </a:bodyPr>
          <a:lstStyle/>
          <a:p>
            <a:pPr>
              <a:buFont typeface="Wingdings" panose="05000000000000000000" pitchFamily="2" charset="2"/>
              <a:buChar char="ü"/>
            </a:pPr>
            <a:endParaRPr lang="en-US" sz="2400" b="1" dirty="0">
              <a:solidFill>
                <a:schemeClr val="tx1"/>
              </a:solidFill>
            </a:endParaRPr>
          </a:p>
          <a:p>
            <a:pPr>
              <a:buClr>
                <a:schemeClr val="accent5">
                  <a:lumMod val="60000"/>
                  <a:lumOff val="40000"/>
                </a:schemeClr>
              </a:buClr>
              <a:buFont typeface="Wingdings" panose="05000000000000000000" pitchFamily="2" charset="2"/>
              <a:buChar char="ü"/>
            </a:pPr>
            <a:r>
              <a:rPr lang="en-US" sz="2400" b="1" dirty="0">
                <a:solidFill>
                  <a:schemeClr val="accent5">
                    <a:lumMod val="60000"/>
                    <a:lumOff val="40000"/>
                  </a:schemeClr>
                </a:solidFill>
              </a:rPr>
              <a:t>Be true to your word and keep your word </a:t>
            </a:r>
            <a:r>
              <a:rPr lang="en-GB" sz="2400" b="1" i="1" dirty="0">
                <a:solidFill>
                  <a:schemeClr val="tx1"/>
                </a:solidFill>
                <a:effectLst/>
              </a:rPr>
              <a:t>“When you fail to back up your words with action your words will cease to mean anything. ” </a:t>
            </a:r>
            <a:r>
              <a:rPr lang="en-GB" sz="2400" b="1" dirty="0">
                <a:solidFill>
                  <a:schemeClr val="tx1"/>
                </a:solidFill>
                <a:effectLst/>
              </a:rPr>
              <a:t>– be clear, fair, firm and consistent</a:t>
            </a:r>
          </a:p>
          <a:p>
            <a:pPr>
              <a:buClr>
                <a:schemeClr val="accent5">
                  <a:lumMod val="60000"/>
                  <a:lumOff val="40000"/>
                </a:schemeClr>
              </a:buClr>
              <a:buFont typeface="Wingdings" panose="05000000000000000000" pitchFamily="2" charset="2"/>
              <a:buChar char="ü"/>
            </a:pPr>
            <a:endParaRPr lang="en-GB" sz="2400" b="1" dirty="0">
              <a:solidFill>
                <a:schemeClr val="tx1"/>
              </a:solidFill>
              <a:effectLst/>
            </a:endParaRPr>
          </a:p>
          <a:p>
            <a:pPr>
              <a:buClr>
                <a:schemeClr val="accent5">
                  <a:lumMod val="60000"/>
                  <a:lumOff val="40000"/>
                </a:schemeClr>
              </a:buClr>
              <a:buFont typeface="Wingdings" panose="05000000000000000000" pitchFamily="2" charset="2"/>
              <a:buChar char="ü"/>
            </a:pPr>
            <a:r>
              <a:rPr lang="en-GB" sz="2400" b="1" dirty="0">
                <a:solidFill>
                  <a:schemeClr val="accent5">
                    <a:lumMod val="60000"/>
                    <a:lumOff val="40000"/>
                  </a:schemeClr>
                </a:solidFill>
                <a:ea typeface="Cambria" panose="02040503050406030204" pitchFamily="18" charset="0"/>
              </a:rPr>
              <a:t>Limit the number of rules </a:t>
            </a:r>
            <a:r>
              <a:rPr lang="en-GB" sz="2400" b="1" dirty="0">
                <a:solidFill>
                  <a:schemeClr val="tx1"/>
                </a:solidFill>
                <a:ea typeface="Cambria" panose="02040503050406030204" pitchFamily="18" charset="0"/>
              </a:rPr>
              <a:t>– a few simple, easily understandable/achieved rules are better than many vague ones</a:t>
            </a:r>
          </a:p>
          <a:p>
            <a:pPr>
              <a:buClr>
                <a:schemeClr val="accent5">
                  <a:lumMod val="60000"/>
                  <a:lumOff val="40000"/>
                </a:schemeClr>
              </a:buClr>
              <a:buFont typeface="Wingdings" panose="05000000000000000000" pitchFamily="2" charset="2"/>
              <a:buChar char="ü"/>
            </a:pPr>
            <a:endParaRPr lang="en-GB" sz="2400" b="1" dirty="0">
              <a:solidFill>
                <a:schemeClr val="tx1"/>
              </a:solidFill>
              <a:ea typeface="Cambria" panose="02040503050406030204" pitchFamily="18" charset="0"/>
            </a:endParaRPr>
          </a:p>
          <a:p>
            <a:pPr>
              <a:buClr>
                <a:schemeClr val="accent5">
                  <a:lumMod val="60000"/>
                  <a:lumOff val="40000"/>
                </a:schemeClr>
              </a:buClr>
              <a:buFont typeface="Wingdings" panose="05000000000000000000" pitchFamily="2" charset="2"/>
              <a:buChar char="ü"/>
            </a:pPr>
            <a:r>
              <a:rPr lang="en-GB" sz="2400" b="1" dirty="0">
                <a:solidFill>
                  <a:schemeClr val="tx1"/>
                </a:solidFill>
                <a:ea typeface="Cambria" panose="02040503050406030204" pitchFamily="18" charset="0"/>
              </a:rPr>
              <a:t>The best rules are those made around </a:t>
            </a:r>
            <a:r>
              <a:rPr lang="en-GB" sz="2400" b="1" dirty="0">
                <a:ea typeface="Cambria" panose="02040503050406030204" pitchFamily="18" charset="0"/>
              </a:rPr>
              <a:t>consistent routines </a:t>
            </a:r>
            <a:r>
              <a:rPr lang="en-GB" sz="2400" b="1" dirty="0">
                <a:solidFill>
                  <a:schemeClr val="tx1"/>
                </a:solidFill>
                <a:ea typeface="Cambria" panose="02040503050406030204" pitchFamily="18" charset="0"/>
              </a:rPr>
              <a:t>and predictable wants eg/bedtime, screentime and snacks</a:t>
            </a:r>
          </a:p>
          <a:p>
            <a:pPr>
              <a:buClr>
                <a:schemeClr val="accent5">
                  <a:lumMod val="60000"/>
                  <a:lumOff val="40000"/>
                </a:schemeClr>
              </a:buClr>
              <a:buFont typeface="Wingdings" panose="05000000000000000000" pitchFamily="2" charset="2"/>
              <a:buChar char="ü"/>
            </a:pPr>
            <a:endParaRPr lang="en-GB" sz="2400" b="1" dirty="0">
              <a:solidFill>
                <a:schemeClr val="bg1"/>
              </a:solidFill>
              <a:ea typeface="Cambria" panose="02040503050406030204" pitchFamily="18" charset="0"/>
            </a:endParaRPr>
          </a:p>
          <a:p>
            <a:pPr>
              <a:buClr>
                <a:schemeClr val="accent5">
                  <a:lumMod val="60000"/>
                  <a:lumOff val="40000"/>
                </a:schemeClr>
              </a:buClr>
              <a:buFont typeface="Wingdings" panose="05000000000000000000" pitchFamily="2" charset="2"/>
              <a:buChar char="ü"/>
            </a:pPr>
            <a:r>
              <a:rPr lang="en-GB" sz="2600" b="1" dirty="0">
                <a:solidFill>
                  <a:schemeClr val="accent5">
                    <a:lumMod val="60000"/>
                    <a:lumOff val="40000"/>
                  </a:schemeClr>
                </a:solidFill>
                <a:ea typeface="Cambria" panose="02040503050406030204" pitchFamily="18" charset="0"/>
              </a:rPr>
              <a:t>‘Pick your ‘battle lines’ </a:t>
            </a:r>
            <a:r>
              <a:rPr lang="en-GB" sz="2400" b="1" dirty="0">
                <a:solidFill>
                  <a:schemeClr val="tx1"/>
                </a:solidFill>
                <a:ea typeface="Cambria" panose="02040503050406030204" pitchFamily="18" charset="0"/>
              </a:rPr>
              <a:t>– agree on negotiables and non-negotiables – choice in some things helps children to accept and recognise rules they don’t have a choice about</a:t>
            </a:r>
            <a:endParaRPr lang="en-US" sz="2400" b="1" dirty="0">
              <a:solidFill>
                <a:schemeClr val="tx1"/>
              </a:solidFill>
              <a:ea typeface="Cambria" panose="02040503050406030204" pitchFamily="18" charset="0"/>
            </a:endParaRPr>
          </a:p>
        </p:txBody>
      </p:sp>
    </p:spTree>
    <p:extLst>
      <p:ext uri="{BB962C8B-B14F-4D97-AF65-F5344CB8AC3E}">
        <p14:creationId xmlns:p14="http://schemas.microsoft.com/office/powerpoint/2010/main" val="2146371772"/>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arenting Agreement Templates - 8+ Free PDF Documents Download | Free ...">
            <a:extLst>
              <a:ext uri="{FF2B5EF4-FFF2-40B4-BE49-F238E27FC236}">
                <a16:creationId xmlns:a16="http://schemas.microsoft.com/office/drawing/2014/main" id="{DE7559B3-F3D2-9BF1-9C84-8A584C5B86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384" y="201861"/>
            <a:ext cx="5067564" cy="656249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lean Bedroom Contract PreK Primary">
            <a:extLst>
              <a:ext uri="{FF2B5EF4-FFF2-40B4-BE49-F238E27FC236}">
                <a16:creationId xmlns:a16="http://schemas.microsoft.com/office/drawing/2014/main" id="{AC0ED818-D9EE-22F0-A58D-5B642CE073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52990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5803341"/>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33" name="Rectangle 5132">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36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Rectangle 5134">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331" y="480060"/>
            <a:ext cx="3442553"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8" name="Picture 8" descr="A book cover with a purple creature&#10;&#10;AI-generated content may be incorrect.">
            <a:extLst>
              <a:ext uri="{FF2B5EF4-FFF2-40B4-BE49-F238E27FC236}">
                <a16:creationId xmlns:a16="http://schemas.microsoft.com/office/drawing/2014/main" id="{059BE59B-AB4E-76B5-9CF3-80510EB4E6F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30494" y="643467"/>
            <a:ext cx="1906252" cy="247565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5137" name="Rectangle 5136">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5618" y="487090"/>
            <a:ext cx="3588171"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A pink monster holding a flower&#10;&#10;AI-generated content may be incorrect.">
            <a:extLst>
              <a:ext uri="{FF2B5EF4-FFF2-40B4-BE49-F238E27FC236}">
                <a16:creationId xmlns:a16="http://schemas.microsoft.com/office/drawing/2014/main" id="{C6EF7AA0-26AC-AED8-8324-439FDA1DAFE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54622" y="650497"/>
            <a:ext cx="1907011" cy="246862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5139" name="Rectangle 5138">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5998" y="487090"/>
            <a:ext cx="3588174"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A book cover with a cartoon of a child walking on a plant&#10;&#10;AI-generated content may be incorrect.">
            <a:extLst>
              <a:ext uri="{FF2B5EF4-FFF2-40B4-BE49-F238E27FC236}">
                <a16:creationId xmlns:a16="http://schemas.microsoft.com/office/drawing/2014/main" id="{1E9E0B8E-59FF-35C4-35D2-935E8BBBCD8C}"/>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986464" y="650497"/>
            <a:ext cx="1907011" cy="246862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5141" name="Rectangle 5140">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331" y="3603670"/>
            <a:ext cx="3442553"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Starving the Gremlin Workbooks for Ages 5-9: Two CBT Workbooks for Children">
            <a:extLst>
              <a:ext uri="{FF2B5EF4-FFF2-40B4-BE49-F238E27FC236}">
                <a16:creationId xmlns:a16="http://schemas.microsoft.com/office/drawing/2014/main" id="{2376BA9F-344D-83A6-65A7-E0ACC8407583}"/>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306860" y="3748194"/>
            <a:ext cx="1736320" cy="247163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
        <p:nvSpPr>
          <p:cNvPr id="5143" name="Rectangle 5142">
            <a:extLst>
              <a:ext uri="{FF2B5EF4-FFF2-40B4-BE49-F238E27FC236}">
                <a16:creationId xmlns:a16="http://schemas.microsoft.com/office/drawing/2014/main" id="{F4FFA271-A10A-4AC3-8F06-E3313A197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9502" y="3603670"/>
            <a:ext cx="3601167"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45" name="Rectangle 5144">
            <a:extLst>
              <a:ext uri="{FF2B5EF4-FFF2-40B4-BE49-F238E27FC236}">
                <a16:creationId xmlns:a16="http://schemas.microsoft.com/office/drawing/2014/main" id="{7F9FE375-3674-4B26-B67B-30AFAF78C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5618" y="3610700"/>
            <a:ext cx="3588171"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A cartoon of a child running&#10;&#10;AI-generated content may be incorrect.">
            <a:extLst>
              <a:ext uri="{FF2B5EF4-FFF2-40B4-BE49-F238E27FC236}">
                <a16:creationId xmlns:a16="http://schemas.microsoft.com/office/drawing/2014/main" id="{D904DAB8-64F1-8AEF-DC51-FD68F64A1E21}"/>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813543" y="3818714"/>
            <a:ext cx="2401112" cy="2401112"/>
          </a:xfrm>
          <a:prstGeom prst="rect">
            <a:avLst/>
          </a:prstGeom>
          <a:noFill/>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pic>
        <p:nvPicPr>
          <p:cNvPr id="5126" name="Picture 6" descr="A yellow cover with cartoon drawings&#10;&#10;AI-generated content may be incorrect.">
            <a:extLst>
              <a:ext uri="{FF2B5EF4-FFF2-40B4-BE49-F238E27FC236}">
                <a16:creationId xmlns:a16="http://schemas.microsoft.com/office/drawing/2014/main" id="{8765A638-000A-C7D8-9E57-D82166401444}"/>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8944887" y="3755224"/>
            <a:ext cx="1990165" cy="2464601"/>
          </a:xfrm>
          <a:prstGeom prst="rect">
            <a:avLst/>
          </a:prstGeom>
          <a:noFill/>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642713"/>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91657FE-B415-C6FD-1A7A-2B1661217B79}"/>
              </a:ext>
            </a:extLst>
          </p:cNvPr>
          <p:cNvSpPr>
            <a:spLocks noGrp="1"/>
          </p:cNvSpPr>
          <p:nvPr>
            <p:ph type="title"/>
          </p:nvPr>
        </p:nvSpPr>
        <p:spPr>
          <a:xfrm>
            <a:off x="3277826" y="800015"/>
            <a:ext cx="7074001" cy="929949"/>
          </a:xfrm>
          <a:solidFill>
            <a:schemeClr val="tx1">
              <a:lumMod val="50000"/>
            </a:schemeClr>
          </a:solidFill>
        </p:spPr>
        <p:txBody>
          <a:bodyPr>
            <a:normAutofit fontScale="90000"/>
          </a:bodyPr>
          <a:lstStyle/>
          <a:p>
            <a:r>
              <a:rPr lang="en-GB" b="1" dirty="0">
                <a:solidFill>
                  <a:schemeClr val="tx1"/>
                </a:solidFill>
                <a:latin typeface="Calibri" panose="020F0502020204030204" pitchFamily="34" charset="0"/>
                <a:ea typeface="Calibri" panose="020F0502020204030204" pitchFamily="34" charset="0"/>
                <a:cs typeface="Calibri" panose="020F0502020204030204" pitchFamily="34" charset="0"/>
              </a:rPr>
              <a:t>Useful websites links for families:</a:t>
            </a:r>
          </a:p>
        </p:txBody>
      </p:sp>
      <p:sp>
        <p:nvSpPr>
          <p:cNvPr id="8" name="Content Placeholder 7">
            <a:extLst>
              <a:ext uri="{FF2B5EF4-FFF2-40B4-BE49-F238E27FC236}">
                <a16:creationId xmlns:a16="http://schemas.microsoft.com/office/drawing/2014/main" id="{52192591-E88F-1A7A-352D-473D0B12A01A}"/>
              </a:ext>
            </a:extLst>
          </p:cNvPr>
          <p:cNvSpPr>
            <a:spLocks noGrp="1"/>
          </p:cNvSpPr>
          <p:nvPr>
            <p:ph idx="1"/>
          </p:nvPr>
        </p:nvSpPr>
        <p:spPr>
          <a:xfrm>
            <a:off x="1039258" y="2575135"/>
            <a:ext cx="10113484" cy="3651504"/>
          </a:xfrm>
          <a:solidFill>
            <a:schemeClr val="tx1">
              <a:lumMod val="50000"/>
            </a:schemeClr>
          </a:solidFill>
        </p:spPr>
        <p:txBody>
          <a:bodyPr>
            <a:normAutofit/>
          </a:bodyPr>
          <a:lstStyle/>
          <a:p>
            <a:pPr marL="0" indent="0">
              <a:buNone/>
            </a:pPr>
            <a:br>
              <a:rPr lang="en-GB" b="1" dirty="0">
                <a:solidFill>
                  <a:schemeClr val="tx1"/>
                </a:solidFill>
              </a:rPr>
            </a:br>
            <a:r>
              <a:rPr lang="en-GB" b="1" i="0" dirty="0">
                <a:solidFill>
                  <a:schemeClr val="tx1"/>
                </a:solidFill>
                <a:effectLst/>
                <a:latin typeface="Roboto" panose="02000000000000000000" pitchFamily="2" charset="0"/>
              </a:rPr>
              <a:t>https://learning.nspcc.org.uk/research-resources/leaflets/positive-parenting</a:t>
            </a:r>
          </a:p>
          <a:p>
            <a:pPr marL="0" indent="0">
              <a:buNone/>
            </a:pPr>
            <a:r>
              <a:rPr lang="en-GB" b="1" dirty="0">
                <a:solidFill>
                  <a:schemeClr val="tx1"/>
                </a:solidFill>
                <a:latin typeface="Roboto" panose="02000000000000000000" pitchFamily="2" charset="0"/>
              </a:rPr>
              <a:t>w</a:t>
            </a:r>
            <a:r>
              <a:rPr lang="en-GB" b="1" dirty="0">
                <a:solidFill>
                  <a:schemeClr val="tx1"/>
                </a:solidFill>
              </a:rPr>
              <a:t>ww.</a:t>
            </a:r>
            <a:r>
              <a:rPr lang="en-GB" b="1" i="0" dirty="0">
                <a:solidFill>
                  <a:schemeClr val="tx1"/>
                </a:solidFill>
                <a:effectLst/>
                <a:latin typeface="Roboto" panose="02000000000000000000" pitchFamily="2" charset="0"/>
              </a:rPr>
              <a:t>exploringyourmind.com/how-to-set-boundaries-for-children</a:t>
            </a:r>
          </a:p>
          <a:p>
            <a:pPr marL="0" indent="0">
              <a:buNone/>
            </a:pPr>
            <a:r>
              <a:rPr lang="en-GB" b="1" i="0" dirty="0">
                <a:solidFill>
                  <a:schemeClr val="tx1"/>
                </a:solidFill>
                <a:effectLst/>
                <a:latin typeface="Roboto" panose="02000000000000000000" pitchFamily="2" charset="0"/>
              </a:rPr>
              <a:t>https://www.verywellfamily.com</a:t>
            </a:r>
          </a:p>
          <a:p>
            <a:pPr marL="0" indent="0">
              <a:buNone/>
            </a:pPr>
            <a:r>
              <a:rPr lang="en-GB" b="1" i="0" dirty="0">
                <a:solidFill>
                  <a:schemeClr val="tx1"/>
                </a:solidFill>
                <a:effectLst/>
                <a:latin typeface="Roboto" panose="02000000000000000000" pitchFamily="2" charset="0"/>
              </a:rPr>
              <a:t>https://parents.actionforchildren.org.uk/parenting-relationships</a:t>
            </a:r>
            <a:br>
              <a:rPr lang="en-GB" b="0" i="0" u="none" strike="noStrike" dirty="0">
                <a:solidFill>
                  <a:srgbClr val="4007A2"/>
                </a:solidFill>
                <a:effectLst/>
                <a:latin typeface="Roboto" panose="02000000000000000000" pitchFamily="2" charset="0"/>
                <a:hlinkClick r:id="rId2"/>
              </a:rPr>
            </a:br>
            <a:r>
              <a:rPr lang="en-GB" b="1" i="0" dirty="0">
                <a:solidFill>
                  <a:schemeClr val="tx1"/>
                </a:solidFill>
                <a:effectLst/>
                <a:latin typeface="Roboto" panose="02000000000000000000" pitchFamily="2" charset="0"/>
              </a:rPr>
              <a:t>https://families.barnardos.org.uk/pre-school/routines-boundaries</a:t>
            </a:r>
          </a:p>
          <a:p>
            <a:pPr marL="0" indent="0">
              <a:buNone/>
            </a:pPr>
            <a:r>
              <a:rPr lang="en-GB" b="1" i="0" dirty="0">
                <a:solidFill>
                  <a:schemeClr val="tx1"/>
                </a:solidFill>
                <a:effectLst/>
                <a:latin typeface="Roboto" panose="02000000000000000000" pitchFamily="2" charset="0"/>
              </a:rPr>
              <a:t>https://www.leaplambeth.org.uk/.../important-routines-in-early-childhood</a:t>
            </a:r>
          </a:p>
        </p:txBody>
      </p:sp>
      <p:pic>
        <p:nvPicPr>
          <p:cNvPr id="1026" name="Picture 2" descr="Computer clipart parent - Pencil and in color computer clipart parent ...">
            <a:extLst>
              <a:ext uri="{FF2B5EF4-FFF2-40B4-BE49-F238E27FC236}">
                <a16:creationId xmlns:a16="http://schemas.microsoft.com/office/drawing/2014/main" id="{380D8846-1D6F-F51F-88F0-9B5CFDAE90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5400"/>
            <a:ext cx="3043873" cy="2145048"/>
          </a:xfrm>
          <a:prstGeom prst="rect">
            <a:avLst/>
          </a:prstGeom>
          <a:noFill/>
          <a:scene3d>
            <a:camera prst="orthographicFront"/>
            <a:lightRig rig="threePt" dir="t"/>
          </a:scene3d>
          <a:sp3d prstMaterial="matte">
            <a:bevelT/>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835701"/>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792B811-49AB-2D71-9363-DF76200617DA}"/>
              </a:ext>
            </a:extLst>
          </p:cNvPr>
          <p:cNvPicPr>
            <a:picLocks noChangeAspect="1"/>
          </p:cNvPicPr>
          <p:nvPr/>
        </p:nvPicPr>
        <p:blipFill>
          <a:blip r:embed="rId2"/>
          <a:stretch>
            <a:fillRect/>
          </a:stretch>
        </p:blipFill>
        <p:spPr>
          <a:xfrm>
            <a:off x="2389705" y="549772"/>
            <a:ext cx="6573512" cy="5888242"/>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extLst>
      <p:ext uri="{BB962C8B-B14F-4D97-AF65-F5344CB8AC3E}">
        <p14:creationId xmlns:p14="http://schemas.microsoft.com/office/powerpoint/2010/main" val="3835003421"/>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reenshot of a cell phone&#10;&#10;Description automatically generated">
            <a:extLst>
              <a:ext uri="{FF2B5EF4-FFF2-40B4-BE49-F238E27FC236}">
                <a16:creationId xmlns:a16="http://schemas.microsoft.com/office/drawing/2014/main" id="{1399BFE8-F4F9-4200-993D-3918B0CECA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868" y="535798"/>
            <a:ext cx="5171490" cy="4870822"/>
          </a:xfrm>
          <a:prstGeom prst="rect">
            <a:avLst/>
          </a:prstGeom>
        </p:spPr>
      </p:pic>
      <p:sp>
        <p:nvSpPr>
          <p:cNvPr id="2" name="TextBox 1">
            <a:extLst>
              <a:ext uri="{FF2B5EF4-FFF2-40B4-BE49-F238E27FC236}">
                <a16:creationId xmlns:a16="http://schemas.microsoft.com/office/drawing/2014/main" id="{A6B63688-ADA4-935B-666B-C679135FF741}"/>
              </a:ext>
            </a:extLst>
          </p:cNvPr>
          <p:cNvSpPr txBox="1"/>
          <p:nvPr/>
        </p:nvSpPr>
        <p:spPr>
          <a:xfrm>
            <a:off x="5618222" y="1398631"/>
            <a:ext cx="6428538" cy="3754874"/>
          </a:xfrm>
          <a:prstGeom prst="rect">
            <a:avLst/>
          </a:prstGeom>
          <a:solidFill>
            <a:srgbClr val="92D05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n-GB" sz="3600" b="1" dirty="0"/>
              <a:t>Thank you for taking part in our group.  We hope you have found it helpful</a:t>
            </a:r>
          </a:p>
          <a:p>
            <a:endParaRPr lang="en-GB" sz="2400" b="1" dirty="0">
              <a:solidFill>
                <a:schemeClr val="bg1"/>
              </a:solidFill>
            </a:endParaRPr>
          </a:p>
          <a:p>
            <a:r>
              <a:rPr lang="en-GB" sz="2400" b="1" dirty="0">
                <a:solidFill>
                  <a:schemeClr val="bg1"/>
                </a:solidFill>
              </a:rPr>
              <a:t>                    Paul Cabb, </a:t>
            </a:r>
          </a:p>
          <a:p>
            <a:r>
              <a:rPr lang="en-GB" sz="2400" b="1" dirty="0">
                <a:solidFill>
                  <a:schemeClr val="bg1"/>
                </a:solidFill>
              </a:rPr>
              <a:t>                    </a:t>
            </a:r>
            <a:r>
              <a:rPr lang="en-GB" sz="2000" b="1" dirty="0">
                <a:solidFill>
                  <a:schemeClr val="bg1"/>
                </a:solidFill>
              </a:rPr>
              <a:t>Social Eyes                                                                                 </a:t>
            </a:r>
          </a:p>
          <a:p>
            <a:r>
              <a:rPr lang="en-GB" sz="2000" b="1" dirty="0">
                <a:solidFill>
                  <a:schemeClr val="bg1"/>
                </a:solidFill>
              </a:rPr>
              <a:t>                               and</a:t>
            </a:r>
          </a:p>
          <a:p>
            <a:r>
              <a:rPr lang="en-GB" sz="2000" b="1" dirty="0">
                <a:solidFill>
                  <a:schemeClr val="bg1"/>
                </a:solidFill>
              </a:rPr>
              <a:t>              Wickham Common Primary School </a:t>
            </a:r>
          </a:p>
          <a:p>
            <a:endParaRPr lang="en-GB" dirty="0"/>
          </a:p>
        </p:txBody>
      </p:sp>
      <p:pic>
        <p:nvPicPr>
          <p:cNvPr id="7" name="Picture 6" descr="A close up of an eye&#10;&#10;Description automatically generated with medium confidence">
            <a:extLst>
              <a:ext uri="{FF2B5EF4-FFF2-40B4-BE49-F238E27FC236}">
                <a16:creationId xmlns:a16="http://schemas.microsoft.com/office/drawing/2014/main" id="{E8C33B80-C2D2-5711-59EE-214C774755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769" y="3226913"/>
            <a:ext cx="1301100" cy="86640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4" name="Picture 3">
            <a:extLst>
              <a:ext uri="{FF2B5EF4-FFF2-40B4-BE49-F238E27FC236}">
                <a16:creationId xmlns:a16="http://schemas.microsoft.com/office/drawing/2014/main" id="{AD723FE2-8220-4DED-86A5-7A8B8581E7C7}"/>
              </a:ext>
            </a:extLst>
          </p:cNvPr>
          <p:cNvPicPr>
            <a:picLocks noChangeAspect="1"/>
          </p:cNvPicPr>
          <p:nvPr/>
        </p:nvPicPr>
        <p:blipFill>
          <a:blip r:embed="rId4"/>
          <a:stretch>
            <a:fillRect/>
          </a:stretch>
        </p:blipFill>
        <p:spPr>
          <a:xfrm>
            <a:off x="9232479" y="3473171"/>
            <a:ext cx="2710653" cy="62015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674088929"/>
      </p:ext>
    </p:extLst>
  </p:cSld>
  <p:clrMapOvr>
    <a:masterClrMapping/>
  </p:clrMapOvr>
  <mc:AlternateContent xmlns:mc="http://schemas.openxmlformats.org/markup-compatibility/2006" xmlns:p14="http://schemas.microsoft.com/office/powerpoint/2010/main">
    <mc:Choice Requires="p14">
      <p:transition spd="slow" p14:dur="1750">
        <p14:ferris dir="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389</TotalTime>
  <Words>1705</Words>
  <Application>Microsoft Office PowerPoint</Application>
  <PresentationFormat>Widescreen</PresentationFormat>
  <Paragraphs>170</Paragraphs>
  <Slides>38</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38</vt:i4>
      </vt:variant>
    </vt:vector>
  </HeadingPairs>
  <TitlesOfParts>
    <vt:vector size="52" baseType="lpstr">
      <vt:lpstr>Arial</vt:lpstr>
      <vt:lpstr>Avenir Next LT Pro</vt:lpstr>
      <vt:lpstr>Calibri</vt:lpstr>
      <vt:lpstr>Cambria</vt:lpstr>
      <vt:lpstr>Century Gothic</vt:lpstr>
      <vt:lpstr>Courier New</vt:lpstr>
      <vt:lpstr>GH Guardian Headline</vt:lpstr>
      <vt:lpstr>hero-new</vt:lpstr>
      <vt:lpstr>NPRSerif</vt:lpstr>
      <vt:lpstr>Roboto</vt:lpstr>
      <vt:lpstr>Symbol</vt:lpstr>
      <vt:lpstr>Wingdings</vt:lpstr>
      <vt:lpstr>Wingdings 3</vt:lpstr>
      <vt:lpstr>Ion</vt:lpstr>
      <vt:lpstr>Supporting Your Child’s               Wellbeing and Happiness</vt:lpstr>
      <vt:lpstr>It’s a tough job being a parent!!! You are amazing!!!</vt:lpstr>
      <vt:lpstr>PowerPoint Presentation</vt:lpstr>
      <vt:lpstr>What does the media say about children’s anxiety?</vt:lpstr>
      <vt:lpstr>What do you think are the most common causes of anxiety in children?</vt:lpstr>
      <vt:lpstr>Most common causes are:</vt:lpstr>
      <vt:lpstr>When is the difference between normalised anxiety and an Anxiety Disorder?</vt:lpstr>
      <vt:lpstr>How do we recognise anxiety in children?</vt:lpstr>
      <vt:lpstr>What can you do to support your child?</vt:lpstr>
      <vt:lpstr>Avoid:</vt:lpstr>
      <vt:lpstr>PowerPoint Presentation</vt:lpstr>
      <vt:lpstr>PowerPoint Presentation</vt:lpstr>
      <vt:lpstr>Your child’s Stress Bucket: </vt:lpstr>
      <vt:lpstr>PowerPoint Presentation</vt:lpstr>
      <vt:lpstr>Battery ‘performance’ running low…need a re-charge?</vt:lpstr>
      <vt:lpstr>Authentic self = broadening their interests and re-charging…</vt:lpstr>
      <vt:lpstr>PowerPoint Presentation</vt:lpstr>
      <vt:lpstr>PowerPoint Presentation</vt:lpstr>
      <vt:lpstr>PowerPoint Presentation</vt:lpstr>
      <vt:lpstr>Self-soothing:</vt:lpstr>
      <vt:lpstr>PowerPoint Presentation</vt:lpstr>
      <vt:lpstr>PowerPoint Presentation</vt:lpstr>
      <vt:lpstr>PowerPoint Presentation</vt:lpstr>
      <vt:lpstr>Drawing out situations can support meanings behind actions and really make social intent/perceptions and responses more understandable</vt:lpstr>
      <vt:lpstr>Some key strategies for sleep:</vt:lpstr>
      <vt:lpstr>PowerPoint Presentation</vt:lpstr>
      <vt:lpstr>PowerPoint Presentation</vt:lpstr>
      <vt:lpstr>PowerPoint Presentation</vt:lpstr>
      <vt:lpstr>PowerPoint Presentation</vt:lpstr>
      <vt:lpstr>PowerPoint Presentation</vt:lpstr>
      <vt:lpstr>What do we mean by ‘boundaries?  </vt:lpstr>
      <vt:lpstr>Key tips to make boundaries work…</vt:lpstr>
      <vt:lpstr>Consider:</vt:lpstr>
      <vt:lpstr>PowerPoint Presentation</vt:lpstr>
      <vt:lpstr>PowerPoint Presentation</vt:lpstr>
      <vt:lpstr>Useful websites links for families: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Your Child’s wellbeing: ASC and anxiety needs</dc:title>
  <dc:creator>Paul Cabb</dc:creator>
  <cp:lastModifiedBy>Paul Cabb</cp:lastModifiedBy>
  <cp:revision>4</cp:revision>
  <dcterms:created xsi:type="dcterms:W3CDTF">2024-03-08T16:07:03Z</dcterms:created>
  <dcterms:modified xsi:type="dcterms:W3CDTF">2025-03-22T17:02:28Z</dcterms:modified>
</cp:coreProperties>
</file>